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Default Extension="doc" ContentType="application/msword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7"/>
  </p:notesMasterIdLst>
  <p:sldIdLst>
    <p:sldId id="258" r:id="rId2"/>
    <p:sldId id="341" r:id="rId3"/>
    <p:sldId id="342" r:id="rId4"/>
    <p:sldId id="343" r:id="rId5"/>
    <p:sldId id="344" r:id="rId6"/>
    <p:sldId id="345" r:id="rId7"/>
    <p:sldId id="346" r:id="rId8"/>
    <p:sldId id="347" r:id="rId9"/>
    <p:sldId id="348" r:id="rId10"/>
    <p:sldId id="349" r:id="rId11"/>
    <p:sldId id="350" r:id="rId12"/>
    <p:sldId id="351" r:id="rId13"/>
    <p:sldId id="352" r:id="rId14"/>
    <p:sldId id="382" r:id="rId15"/>
    <p:sldId id="383" r:id="rId16"/>
    <p:sldId id="353" r:id="rId17"/>
    <p:sldId id="354" r:id="rId18"/>
    <p:sldId id="355" r:id="rId19"/>
    <p:sldId id="381" r:id="rId20"/>
    <p:sldId id="356" r:id="rId21"/>
    <p:sldId id="357" r:id="rId22"/>
    <p:sldId id="358" r:id="rId23"/>
    <p:sldId id="359" r:id="rId24"/>
    <p:sldId id="360" r:id="rId25"/>
    <p:sldId id="361" r:id="rId26"/>
    <p:sldId id="362" r:id="rId27"/>
    <p:sldId id="363" r:id="rId28"/>
    <p:sldId id="384" r:id="rId29"/>
    <p:sldId id="364" r:id="rId30"/>
    <p:sldId id="365" r:id="rId31"/>
    <p:sldId id="366" r:id="rId32"/>
    <p:sldId id="367" r:id="rId33"/>
    <p:sldId id="368" r:id="rId34"/>
    <p:sldId id="369" r:id="rId35"/>
    <p:sldId id="370" r:id="rId36"/>
    <p:sldId id="371" r:id="rId37"/>
    <p:sldId id="372" r:id="rId38"/>
    <p:sldId id="373" r:id="rId39"/>
    <p:sldId id="374" r:id="rId40"/>
    <p:sldId id="375" r:id="rId41"/>
    <p:sldId id="376" r:id="rId42"/>
    <p:sldId id="377" r:id="rId43"/>
    <p:sldId id="378" r:id="rId44"/>
    <p:sldId id="379" r:id="rId45"/>
    <p:sldId id="380" r:id="rId4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7C907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1" autoAdjust="0"/>
    <p:restoredTop sz="96386" autoAdjust="0"/>
  </p:normalViewPr>
  <p:slideViewPr>
    <p:cSldViewPr snapToGrid="0">
      <p:cViewPr varScale="1">
        <p:scale>
          <a:sx n="82" d="100"/>
          <a:sy n="82" d="100"/>
        </p:scale>
        <p:origin x="-989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94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drawings/_rels/vmlDrawing2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image" Target="../media/image42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wmf"/><Relationship Id="rId1" Type="http://schemas.openxmlformats.org/officeDocument/2006/relationships/image" Target="../media/image44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4" Type="http://schemas.openxmlformats.org/officeDocument/2006/relationships/image" Target="../media/image19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7AF99F1-5071-4432-8BA7-BBD4140597A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1D7948-E737-4F35-8321-8EAC3AEDD683}" type="slidenum">
              <a:rPr lang="en-US"/>
              <a:pPr/>
              <a:t>1</a:t>
            </a:fld>
            <a:endParaRPr lang="en-US"/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9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274638"/>
          </a:xfrm>
          <a:ln/>
        </p:spPr>
        <p:txBody>
          <a:bodyPr lIns="90000" tIns="46800" rIns="90000" bIns="46800">
            <a:spAutoFit/>
          </a:bodyPr>
          <a:lstStyle/>
          <a:p>
            <a:pPr defTabSz="457200">
              <a:spcBef>
                <a:spcPts val="450"/>
              </a:spcBef>
              <a:buClr>
                <a:srgbClr val="333399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sr-Latn-CS" b="1">
              <a:solidFill>
                <a:srgbClr val="333399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60ECBA-403A-467B-B997-3168E7AFC9D1}" type="slidenum">
              <a:rPr lang="en-US"/>
              <a:pPr/>
              <a:t>10</a:t>
            </a:fld>
            <a:endParaRPr lang="en-US"/>
          </a:p>
        </p:txBody>
      </p:sp>
      <p:sp>
        <p:nvSpPr>
          <p:cNvPr id="976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76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E9FB4E-C7D4-437E-80DE-3FF20204779C}" type="slidenum">
              <a:rPr lang="en-US"/>
              <a:pPr/>
              <a:t>11</a:t>
            </a:fld>
            <a:endParaRPr lang="en-US"/>
          </a:p>
        </p:txBody>
      </p:sp>
      <p:sp>
        <p:nvSpPr>
          <p:cNvPr id="978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78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9DCC78-CDE0-4C91-8159-BE97A9E4B42B}" type="slidenum">
              <a:rPr lang="en-US"/>
              <a:pPr/>
              <a:t>12</a:t>
            </a:fld>
            <a:endParaRPr lang="en-US"/>
          </a:p>
        </p:txBody>
      </p:sp>
      <p:sp>
        <p:nvSpPr>
          <p:cNvPr id="980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80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5C242F-13B7-4AD4-9FDC-30CF91F98AA1}" type="slidenum">
              <a:rPr lang="en-US"/>
              <a:pPr/>
              <a:t>13</a:t>
            </a:fld>
            <a:endParaRPr lang="en-US"/>
          </a:p>
        </p:txBody>
      </p:sp>
      <p:sp>
        <p:nvSpPr>
          <p:cNvPr id="983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83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C7EF54-0CFB-44D7-AEF3-2C64CBA47649}" type="slidenum">
              <a:rPr lang="en-US"/>
              <a:pPr/>
              <a:t>14</a:t>
            </a:fld>
            <a:endParaRPr lang="en-US"/>
          </a:p>
        </p:txBody>
      </p:sp>
      <p:sp>
        <p:nvSpPr>
          <p:cNvPr id="1044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44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FCBC35-5D2C-41E8-8E75-573E01C4EBDC}" type="slidenum">
              <a:rPr lang="en-US"/>
              <a:pPr/>
              <a:t>15</a:t>
            </a:fld>
            <a:endParaRPr lang="en-US"/>
          </a:p>
        </p:txBody>
      </p:sp>
      <p:sp>
        <p:nvSpPr>
          <p:cNvPr id="1046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46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2C61E1-AC85-4BB1-BD6F-20F4315578A6}" type="slidenum">
              <a:rPr lang="en-US"/>
              <a:pPr/>
              <a:t>16</a:t>
            </a:fld>
            <a:endParaRPr lang="en-US"/>
          </a:p>
        </p:txBody>
      </p:sp>
      <p:sp>
        <p:nvSpPr>
          <p:cNvPr id="985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85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570446-0E21-492D-BD12-03193859B505}" type="slidenum">
              <a:rPr lang="en-US"/>
              <a:pPr/>
              <a:t>17</a:t>
            </a:fld>
            <a:endParaRPr lang="en-US"/>
          </a:p>
        </p:txBody>
      </p:sp>
      <p:sp>
        <p:nvSpPr>
          <p:cNvPr id="987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87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28C9F7-1A26-4A0E-AFA0-BC3506F8A9B0}" type="slidenum">
              <a:rPr lang="en-US"/>
              <a:pPr/>
              <a:t>18</a:t>
            </a:fld>
            <a:endParaRPr lang="en-US"/>
          </a:p>
        </p:txBody>
      </p:sp>
      <p:sp>
        <p:nvSpPr>
          <p:cNvPr id="989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89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B77602-B5AD-4E3D-B4A2-FDDD97ADE8E9}" type="slidenum">
              <a:rPr lang="en-US"/>
              <a:pPr/>
              <a:t>19</a:t>
            </a:fld>
            <a:endParaRPr lang="en-US"/>
          </a:p>
        </p:txBody>
      </p:sp>
      <p:sp>
        <p:nvSpPr>
          <p:cNvPr id="1042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42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EC2560-951F-4E52-9D51-9D9200B02EE6}" type="slidenum">
              <a:rPr lang="en-US"/>
              <a:pPr/>
              <a:t>2</a:t>
            </a:fld>
            <a:endParaRPr lang="en-US"/>
          </a:p>
        </p:txBody>
      </p:sp>
      <p:sp>
        <p:nvSpPr>
          <p:cNvPr id="960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60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6314D7-D002-44B1-828F-24476AB67F53}" type="slidenum">
              <a:rPr lang="en-US"/>
              <a:pPr/>
              <a:t>20</a:t>
            </a:fld>
            <a:endParaRPr lang="en-US"/>
          </a:p>
        </p:txBody>
      </p:sp>
      <p:sp>
        <p:nvSpPr>
          <p:cNvPr id="991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91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AB818E-253D-47AE-AF35-1C468070C254}" type="slidenum">
              <a:rPr lang="en-US"/>
              <a:pPr/>
              <a:t>21</a:t>
            </a:fld>
            <a:endParaRPr lang="en-US"/>
          </a:p>
        </p:txBody>
      </p:sp>
      <p:sp>
        <p:nvSpPr>
          <p:cNvPr id="993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9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4C7DC4-1921-400B-9492-F59760E77943}" type="slidenum">
              <a:rPr lang="en-US"/>
              <a:pPr/>
              <a:t>22</a:t>
            </a:fld>
            <a:endParaRPr lang="en-US"/>
          </a:p>
        </p:txBody>
      </p:sp>
      <p:sp>
        <p:nvSpPr>
          <p:cNvPr id="995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95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8156CF-589E-4533-AEC2-8F6B989E9265}" type="slidenum">
              <a:rPr lang="en-US"/>
              <a:pPr/>
              <a:t>23</a:t>
            </a:fld>
            <a:endParaRPr lang="en-US"/>
          </a:p>
        </p:txBody>
      </p:sp>
      <p:sp>
        <p:nvSpPr>
          <p:cNvPr id="997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97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676530-D391-4BC4-930D-154D5C6F2DBF}" type="slidenum">
              <a:rPr lang="en-US"/>
              <a:pPr/>
              <a:t>24</a:t>
            </a:fld>
            <a:endParaRPr lang="en-US"/>
          </a:p>
        </p:txBody>
      </p:sp>
      <p:sp>
        <p:nvSpPr>
          <p:cNvPr id="999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99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7C7529-760B-48E5-BF5D-9D92ECF0AF6F}" type="slidenum">
              <a:rPr lang="en-US"/>
              <a:pPr/>
              <a:t>25</a:t>
            </a:fld>
            <a:endParaRPr lang="en-US"/>
          </a:p>
        </p:txBody>
      </p:sp>
      <p:sp>
        <p:nvSpPr>
          <p:cNvPr id="1001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01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B06A54-1B3D-4EC9-99CC-1717D442B698}" type="slidenum">
              <a:rPr lang="en-US"/>
              <a:pPr/>
              <a:t>26</a:t>
            </a:fld>
            <a:endParaRPr lang="en-US"/>
          </a:p>
        </p:txBody>
      </p:sp>
      <p:sp>
        <p:nvSpPr>
          <p:cNvPr id="1003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03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953922-0F67-4C97-B92A-F45953030E21}" type="slidenum">
              <a:rPr lang="en-US"/>
              <a:pPr/>
              <a:t>27</a:t>
            </a:fld>
            <a:endParaRPr lang="en-US"/>
          </a:p>
        </p:txBody>
      </p:sp>
      <p:sp>
        <p:nvSpPr>
          <p:cNvPr id="1005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05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AE8F6E-2EE0-467F-8600-2A0145636F81}" type="slidenum">
              <a:rPr lang="en-US"/>
              <a:pPr/>
              <a:t>28</a:t>
            </a:fld>
            <a:endParaRPr lang="en-US"/>
          </a:p>
        </p:txBody>
      </p:sp>
      <p:sp>
        <p:nvSpPr>
          <p:cNvPr id="1048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48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EEF3AC-809D-462B-8630-E98D0F8EB545}" type="slidenum">
              <a:rPr lang="en-US"/>
              <a:pPr/>
              <a:t>29</a:t>
            </a:fld>
            <a:endParaRPr lang="en-US"/>
          </a:p>
        </p:txBody>
      </p:sp>
      <p:sp>
        <p:nvSpPr>
          <p:cNvPr id="1007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07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92C783-13E5-46EC-A1CF-DA88317FFB88}" type="slidenum">
              <a:rPr lang="en-US"/>
              <a:pPr/>
              <a:t>3</a:t>
            </a:fld>
            <a:endParaRPr lang="en-US"/>
          </a:p>
        </p:txBody>
      </p:sp>
      <p:sp>
        <p:nvSpPr>
          <p:cNvPr id="962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62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C6550F-7F6B-4B7E-B32B-D83492635551}" type="slidenum">
              <a:rPr lang="en-US"/>
              <a:pPr/>
              <a:t>30</a:t>
            </a:fld>
            <a:endParaRPr lang="en-US"/>
          </a:p>
        </p:txBody>
      </p:sp>
      <p:sp>
        <p:nvSpPr>
          <p:cNvPr id="1009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09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A9BDD3-F529-43FB-AA5D-30F6C2FAF03A}" type="slidenum">
              <a:rPr lang="en-US"/>
              <a:pPr/>
              <a:t>31</a:t>
            </a:fld>
            <a:endParaRPr lang="en-US"/>
          </a:p>
        </p:txBody>
      </p:sp>
      <p:sp>
        <p:nvSpPr>
          <p:cNvPr id="1011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11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CA9640-A354-4511-A079-5B1B12B47061}" type="slidenum">
              <a:rPr lang="en-US"/>
              <a:pPr/>
              <a:t>32</a:t>
            </a:fld>
            <a:endParaRPr lang="en-US"/>
          </a:p>
        </p:txBody>
      </p:sp>
      <p:sp>
        <p:nvSpPr>
          <p:cNvPr id="1013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13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F0BEB4-FB62-4B2D-9C40-26276FC2FC3B}" type="slidenum">
              <a:rPr lang="en-US"/>
              <a:pPr/>
              <a:t>33</a:t>
            </a:fld>
            <a:endParaRPr lang="en-US"/>
          </a:p>
        </p:txBody>
      </p:sp>
      <p:sp>
        <p:nvSpPr>
          <p:cNvPr id="1015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15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2D9877-BFEF-490D-ABB1-6FE517E1DC65}" type="slidenum">
              <a:rPr lang="en-US"/>
              <a:pPr/>
              <a:t>34</a:t>
            </a:fld>
            <a:endParaRPr lang="en-US"/>
          </a:p>
        </p:txBody>
      </p:sp>
      <p:sp>
        <p:nvSpPr>
          <p:cNvPr id="1017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17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251B8F-4F2D-4D90-8619-211CBC04FC5F}" type="slidenum">
              <a:rPr lang="en-US"/>
              <a:pPr/>
              <a:t>35</a:t>
            </a:fld>
            <a:endParaRPr lang="en-US"/>
          </a:p>
        </p:txBody>
      </p:sp>
      <p:sp>
        <p:nvSpPr>
          <p:cNvPr id="1019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19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7037FF-F3FD-4210-B0BA-8D66129F9695}" type="slidenum">
              <a:rPr lang="en-US"/>
              <a:pPr/>
              <a:t>36</a:t>
            </a:fld>
            <a:endParaRPr lang="en-US"/>
          </a:p>
        </p:txBody>
      </p:sp>
      <p:sp>
        <p:nvSpPr>
          <p:cNvPr id="1021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21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B040AF-95AC-4BE9-B46D-29BEF1F8B278}" type="slidenum">
              <a:rPr lang="en-US"/>
              <a:pPr/>
              <a:t>37</a:t>
            </a:fld>
            <a:endParaRPr lang="en-US"/>
          </a:p>
        </p:txBody>
      </p:sp>
      <p:sp>
        <p:nvSpPr>
          <p:cNvPr id="1024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24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50670B-C3BC-424E-80DF-5894438089AA}" type="slidenum">
              <a:rPr lang="en-US"/>
              <a:pPr/>
              <a:t>38</a:t>
            </a:fld>
            <a:endParaRPr lang="en-US"/>
          </a:p>
        </p:txBody>
      </p:sp>
      <p:sp>
        <p:nvSpPr>
          <p:cNvPr id="1026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26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2C40D9-AF06-4CA4-8E99-451261297026}" type="slidenum">
              <a:rPr lang="en-US"/>
              <a:pPr/>
              <a:t>39</a:t>
            </a:fld>
            <a:endParaRPr lang="en-US"/>
          </a:p>
        </p:txBody>
      </p:sp>
      <p:sp>
        <p:nvSpPr>
          <p:cNvPr id="1028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28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D7E425-E576-46B1-9489-951C672EFF94}" type="slidenum">
              <a:rPr lang="en-US"/>
              <a:pPr/>
              <a:t>4</a:t>
            </a:fld>
            <a:endParaRPr lang="en-US"/>
          </a:p>
        </p:txBody>
      </p:sp>
      <p:sp>
        <p:nvSpPr>
          <p:cNvPr id="964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64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D8E36B-0ED4-4B5C-BC46-A0540EA3CE4A}" type="slidenum">
              <a:rPr lang="en-US"/>
              <a:pPr/>
              <a:t>40</a:t>
            </a:fld>
            <a:endParaRPr lang="en-US"/>
          </a:p>
        </p:txBody>
      </p:sp>
      <p:sp>
        <p:nvSpPr>
          <p:cNvPr id="1030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30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10C47B-47B9-4D1E-BF0C-AE9A2BFB34A3}" type="slidenum">
              <a:rPr lang="en-US"/>
              <a:pPr/>
              <a:t>41</a:t>
            </a:fld>
            <a:endParaRPr lang="en-US"/>
          </a:p>
        </p:txBody>
      </p:sp>
      <p:sp>
        <p:nvSpPr>
          <p:cNvPr id="1032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32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2DC4F3-6DA7-400F-BD41-0D40068A3215}" type="slidenum">
              <a:rPr lang="en-US"/>
              <a:pPr/>
              <a:t>42</a:t>
            </a:fld>
            <a:endParaRPr lang="en-US"/>
          </a:p>
        </p:txBody>
      </p:sp>
      <p:sp>
        <p:nvSpPr>
          <p:cNvPr id="1034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34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65C34C-DF03-45E4-A68A-AB3CCC14EB01}" type="slidenum">
              <a:rPr lang="en-US"/>
              <a:pPr/>
              <a:t>43</a:t>
            </a:fld>
            <a:endParaRPr lang="en-US"/>
          </a:p>
        </p:txBody>
      </p:sp>
      <p:sp>
        <p:nvSpPr>
          <p:cNvPr id="1036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36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89BE97-8B6D-4DFA-888B-0DC70063E4D4}" type="slidenum">
              <a:rPr lang="en-US"/>
              <a:pPr/>
              <a:t>44</a:t>
            </a:fld>
            <a:endParaRPr lang="en-US"/>
          </a:p>
        </p:txBody>
      </p:sp>
      <p:sp>
        <p:nvSpPr>
          <p:cNvPr id="1038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38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A4C90F-101B-4393-8ACA-ACCCC234E4F0}" type="slidenum">
              <a:rPr lang="en-US"/>
              <a:pPr/>
              <a:t>45</a:t>
            </a:fld>
            <a:endParaRPr lang="en-US"/>
          </a:p>
        </p:txBody>
      </p:sp>
      <p:sp>
        <p:nvSpPr>
          <p:cNvPr id="1040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40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D40C0D-3A2B-4F74-9508-5AACFB40D574}" type="slidenum">
              <a:rPr lang="en-US"/>
              <a:pPr/>
              <a:t>5</a:t>
            </a:fld>
            <a:endParaRPr lang="en-US"/>
          </a:p>
        </p:txBody>
      </p:sp>
      <p:sp>
        <p:nvSpPr>
          <p:cNvPr id="966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66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5C26D4-F0B6-41F1-BC1B-BAA45CB9F0DB}" type="slidenum">
              <a:rPr lang="en-US"/>
              <a:pPr/>
              <a:t>6</a:t>
            </a:fld>
            <a:endParaRPr lang="en-US"/>
          </a:p>
        </p:txBody>
      </p:sp>
      <p:sp>
        <p:nvSpPr>
          <p:cNvPr id="968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68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79577E-4B70-4D1A-9A68-C3152121B25D}" type="slidenum">
              <a:rPr lang="en-US"/>
              <a:pPr/>
              <a:t>7</a:t>
            </a:fld>
            <a:endParaRPr lang="en-US"/>
          </a:p>
        </p:txBody>
      </p:sp>
      <p:sp>
        <p:nvSpPr>
          <p:cNvPr id="970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70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8499CD-89E6-445A-8C8C-D1137B12ABA4}" type="slidenum">
              <a:rPr lang="en-US"/>
              <a:pPr/>
              <a:t>8</a:t>
            </a:fld>
            <a:endParaRPr lang="en-US"/>
          </a:p>
        </p:txBody>
      </p:sp>
      <p:sp>
        <p:nvSpPr>
          <p:cNvPr id="972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72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081146-C4D1-46D9-B820-55D1029A140C}" type="slidenum">
              <a:rPr lang="en-US"/>
              <a:pPr/>
              <a:t>9</a:t>
            </a:fld>
            <a:endParaRPr lang="en-US"/>
          </a:p>
        </p:txBody>
      </p:sp>
      <p:sp>
        <p:nvSpPr>
          <p:cNvPr id="974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74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D0A1DF-8EE2-4729-8A7C-26CA999E86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719E14-EDD4-487D-BE83-10ACD7BEE6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1463" y="122238"/>
            <a:ext cx="2065337" cy="610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5450" y="122238"/>
            <a:ext cx="6043613" cy="610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F196AE-4CE9-4083-A21D-6F0A228AA7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22238"/>
            <a:ext cx="82613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24613"/>
            <a:ext cx="3789363" cy="3238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05575"/>
            <a:ext cx="2895600" cy="3524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80188" y="6505575"/>
            <a:ext cx="2133600" cy="352425"/>
          </a:xfrm>
        </p:spPr>
        <p:txBody>
          <a:bodyPr/>
          <a:lstStyle>
            <a:lvl1pPr>
              <a:defRPr/>
            </a:lvl1pPr>
          </a:lstStyle>
          <a:p>
            <a:fld id="{AEE04132-1117-4443-B4E3-E188DA0A309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22238"/>
            <a:ext cx="82613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504950"/>
            <a:ext cx="4038600" cy="472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472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24613"/>
            <a:ext cx="3789363" cy="3238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505575"/>
            <a:ext cx="2895600" cy="3524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80188" y="6505575"/>
            <a:ext cx="2133600" cy="352425"/>
          </a:xfrm>
        </p:spPr>
        <p:txBody>
          <a:bodyPr/>
          <a:lstStyle>
            <a:lvl1pPr>
              <a:defRPr/>
            </a:lvl1pPr>
          </a:lstStyle>
          <a:p>
            <a:fld id="{5A96CED5-F3F7-4116-B140-7F6FBFA252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570954-A828-4E50-BA45-FE2E071162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3F4A04-AE92-4B54-8644-557540B20B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90B232-A2AE-46C2-888B-3D3352D811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4E5BD5-1EAB-41EF-A5D8-0FA0B816BF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1187FA-1C32-4E11-AE13-23F87874DD2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537958-CC0A-44AE-B129-D0F05F9D70C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1C01A-024A-4FD6-9884-BF7B0129EA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9EEFF5-BB61-402F-BB6C-6A273152F6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454775"/>
            <a:ext cx="9144000" cy="403225"/>
          </a:xfrm>
          <a:prstGeom prst="rect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5450" y="122238"/>
            <a:ext cx="82613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04950"/>
            <a:ext cx="82296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24613"/>
            <a:ext cx="3789363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cs typeface="Arial" charset="0"/>
              </a:defRPr>
            </a:lvl1pPr>
          </a:lstStyle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05575"/>
            <a:ext cx="2895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0188" y="6505575"/>
            <a:ext cx="2133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5C9386D-70E6-4E15-B37A-3589D8DEF59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3863" y="1268413"/>
            <a:ext cx="8218487" cy="0"/>
          </a:xfrm>
          <a:prstGeom prst="line">
            <a:avLst/>
          </a:prstGeom>
          <a:noFill/>
          <a:ln w="381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423863" y="1312863"/>
            <a:ext cx="4186237" cy="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3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Microsoft_Office_Word_97_-_2003_Document4.doc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Microsoft_Office_Word_97_-_2003_Document5.doc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Microsoft_Office_Word_97_-_2003_Document6.doc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Word_97_-_2003_Document1.doc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Microsoft_Office_Word_97_-_2003_Document7.doc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oleObject14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18.bin"/><Relationship Id="rId5" Type="http://schemas.openxmlformats.org/officeDocument/2006/relationships/oleObject" Target="../embeddings/oleObject17.bin"/><Relationship Id="rId4" Type="http://schemas.openxmlformats.org/officeDocument/2006/relationships/oleObject" Target="../embeddings/oleObject16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5" Type="http://schemas.openxmlformats.org/officeDocument/2006/relationships/oleObject" Target="../embeddings/oleObject20.bin"/><Relationship Id="rId4" Type="http://schemas.openxmlformats.org/officeDocument/2006/relationships/oleObject" Target="../embeddings/oleObject19.bin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22.bin"/><Relationship Id="rId5" Type="http://schemas.openxmlformats.org/officeDocument/2006/relationships/oleObject" Target="../embeddings/oleObject21.bin"/><Relationship Id="rId4" Type="http://schemas.openxmlformats.org/officeDocument/2006/relationships/oleObject" Target="../embeddings/Microsoft_Office_Word_97_-_2003_Document8.doc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7.vml"/><Relationship Id="rId4" Type="http://schemas.openxmlformats.org/officeDocument/2006/relationships/oleObject" Target="../embeddings/Microsoft_Office_Word_97_-_2003_Document9.doc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5" Type="http://schemas.openxmlformats.org/officeDocument/2006/relationships/oleObject" Target="../embeddings/oleObject24.bin"/><Relationship Id="rId4" Type="http://schemas.openxmlformats.org/officeDocument/2006/relationships/oleObject" Target="../embeddings/oleObject23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4" Type="http://schemas.openxmlformats.org/officeDocument/2006/relationships/oleObject" Target="../embeddings/Microsoft_Office_Word_97_-_2003_Document10.doc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4" Type="http://schemas.openxmlformats.org/officeDocument/2006/relationships/oleObject" Target="../embeddings/oleObject25.bin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4" Type="http://schemas.openxmlformats.org/officeDocument/2006/relationships/oleObject" Target="../embeddings/oleObject26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Microsoft_Office_Word_97_-_2003_Document2.doc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4" Type="http://schemas.openxmlformats.org/officeDocument/2006/relationships/oleObject" Target="../embeddings/oleObject27.bin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5" Type="http://schemas.openxmlformats.org/officeDocument/2006/relationships/oleObject" Target="../embeddings/oleObject29.bin"/><Relationship Id="rId4" Type="http://schemas.openxmlformats.org/officeDocument/2006/relationships/oleObject" Target="../embeddings/oleObject28.bin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2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Microsoft_Office_Word_97_-_2003_Document11.doc"/><Relationship Id="rId5" Type="http://schemas.openxmlformats.org/officeDocument/2006/relationships/oleObject" Target="../embeddings/oleObject31.bin"/><Relationship Id="rId4" Type="http://schemas.openxmlformats.org/officeDocument/2006/relationships/oleObject" Target="../embeddings/oleObject30.bin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5.vml"/><Relationship Id="rId4" Type="http://schemas.openxmlformats.org/officeDocument/2006/relationships/oleObject" Target="../embeddings/Microsoft_Office_Word_97_-_2003_Document12.doc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Microsoft_Office_Word_97_-_2003_Document3.doc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54225"/>
            <a:ext cx="9144000" cy="1752600"/>
          </a:xfrm>
          <a:ln/>
        </p:spPr>
        <p:txBody>
          <a:bodyPr lIns="90000" tIns="46800" rIns="90000" bIns="46800"/>
          <a:lstStyle/>
          <a:p>
            <a:pPr defTabSz="457200">
              <a:buClr>
                <a:srgbClr val="0000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/>
              <a:t>      </a:t>
            </a:r>
            <a:r>
              <a:rPr lang="sr-Cyrl-CS" sz="2800"/>
              <a:t>ПРЕДВИЂАЊЕ</a:t>
            </a: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838200" y="3886200"/>
            <a:ext cx="7720013" cy="1807804"/>
          </a:xfrm>
          <a:prstGeom prst="rect">
            <a:avLst/>
          </a:prstGeom>
          <a:noFill/>
          <a:ln/>
        </p:spPr>
        <p:txBody>
          <a:bodyPr lIns="90000" tIns="46800" rIns="90000" bIns="46800">
            <a:spAutoFit/>
          </a:bodyPr>
          <a:lstStyle/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Назив предмета:</a:t>
            </a:r>
            <a:r>
              <a:rPr lang="sr-Latn-CS" sz="1400" b="1" dirty="0"/>
              <a:t>  	СТАТИСТИКА У ФАРМАЦИЈИ </a:t>
            </a:r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Предавање бр. </a:t>
            </a:r>
            <a:r>
              <a:rPr lang="sr-Latn-CS" sz="1400" dirty="0" smtClean="0"/>
              <a:t>11</a:t>
            </a:r>
            <a:r>
              <a:rPr lang="sr-Latn-CS" sz="1400" b="1" dirty="0"/>
              <a:t>	</a:t>
            </a:r>
            <a:r>
              <a:rPr lang="sr-Cyrl-CS" sz="1400" b="1" dirty="0"/>
              <a:t>Час</a:t>
            </a:r>
            <a:r>
              <a:rPr lang="sr-Latn-CS" sz="1400" b="1" dirty="0"/>
              <a:t>: 0</a:t>
            </a:r>
            <a:r>
              <a:rPr lang="sr-Cyrl-CS" sz="1400" b="1" dirty="0"/>
              <a:t>1 и 02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Наставна јединица: 	</a:t>
            </a:r>
            <a:r>
              <a:rPr lang="ru-RU" sz="1400" b="1" dirty="0"/>
              <a:t>Предвиђање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Тематске јединице: 	</a:t>
            </a:r>
            <a:r>
              <a:rPr lang="ru-RU" sz="1400" b="1" dirty="0"/>
              <a:t>Расподеле узорака. Стандардна грешка средине узорка. 		</a:t>
            </a:r>
            <a:r>
              <a:rPr lang="sr-Latn-RS" sz="1400" b="1" dirty="0" smtClean="0"/>
              <a:t>	</a:t>
            </a:r>
            <a:r>
              <a:rPr lang="ru-RU" sz="1400" b="1" dirty="0" smtClean="0"/>
              <a:t>Интервали </a:t>
            </a:r>
            <a:r>
              <a:rPr lang="ru-RU" sz="1400" b="1" dirty="0"/>
              <a:t>поверења. Разлика између две средине. Поређење </a:t>
            </a:r>
            <a:r>
              <a:rPr lang="sr-Latn-RS" sz="1400" b="1" dirty="0" smtClean="0"/>
              <a:t>	</a:t>
            </a:r>
            <a:r>
              <a:rPr lang="ru-RU" sz="1400" b="1" dirty="0"/>
              <a:t>		две пропорције.</a:t>
            </a:r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400" dirty="0"/>
              <a:t>Припремио:</a:t>
            </a:r>
            <a:r>
              <a:rPr lang="ru-RU" sz="1400" b="1" i="1" dirty="0"/>
              <a:t> 	Проф. др Небојша Здравковић</a:t>
            </a:r>
            <a:endParaRPr lang="en-US" sz="1400" b="1" i="1" dirty="0"/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>
            <a:off x="949325" y="3287713"/>
            <a:ext cx="4783138" cy="1587"/>
          </a:xfrm>
          <a:prstGeom prst="line">
            <a:avLst/>
          </a:prstGeom>
          <a:noFill/>
          <a:ln w="38227">
            <a:solidFill>
              <a:srgbClr val="FEEFB8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9144000" cy="19415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0" y="1995488"/>
            <a:ext cx="914400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855663" y="6180138"/>
            <a:ext cx="72151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333399"/>
              </a:buClr>
              <a:buSzPct val="100000"/>
              <a:buFont typeface="Arial" charset="0"/>
              <a:buNone/>
            </a:pPr>
            <a:r>
              <a:rPr lang="ru-RU" sz="1000"/>
              <a:t>Copyright © 2012 – Факултет медицинских наука Универзитета у Крагујевцу. Копирање и умножавање није дозвољено.</a:t>
            </a:r>
          </a:p>
        </p:txBody>
      </p:sp>
      <p:pic>
        <p:nvPicPr>
          <p:cNvPr id="8204" name="Picture 12" descr="memo grb 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550" y="166688"/>
            <a:ext cx="8737600" cy="1601787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A76B6-593A-4E70-846A-EB583E79AABF}" type="slidenum">
              <a:rPr lang="en-US"/>
              <a:pPr/>
              <a:t>10</a:t>
            </a:fld>
            <a:endParaRPr lang="en-US"/>
          </a:p>
        </p:txBody>
      </p:sp>
      <p:sp>
        <p:nvSpPr>
          <p:cNvPr id="975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000"/>
              <a:t>Р</a:t>
            </a:r>
            <a:r>
              <a:rPr lang="sr-Latn-CS" sz="3000"/>
              <a:t>асподела средине </a:t>
            </a:r>
            <a:r>
              <a:rPr lang="sr-Cyrl-CS" sz="3000"/>
              <a:t>узорка </a:t>
            </a:r>
            <a:r>
              <a:rPr lang="sr-Latn-CS" sz="3000"/>
              <a:t>4 посматрања из </a:t>
            </a:r>
            <a:r>
              <a:rPr lang="sr-Cyrl-CS" sz="3000"/>
              <a:t>Стандардне </a:t>
            </a:r>
            <a:r>
              <a:rPr lang="sr-Latn-CS" sz="3000"/>
              <a:t>Нормалне расподеле </a:t>
            </a:r>
          </a:p>
        </p:txBody>
      </p:sp>
      <p:sp>
        <p:nvSpPr>
          <p:cNvPr id="975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975876" name="Picture 4" descr="Slika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1113" y="1384300"/>
            <a:ext cx="6816725" cy="500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1B530-0D14-4198-9FBE-A709DE6C2150}" type="slidenum">
              <a:rPr lang="en-US"/>
              <a:pPr/>
              <a:t>11</a:t>
            </a:fld>
            <a:endParaRPr lang="en-US"/>
          </a:p>
        </p:txBody>
      </p:sp>
      <p:sp>
        <p:nvSpPr>
          <p:cNvPr id="977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Стандардна грешка </a:t>
            </a:r>
            <a:r>
              <a:rPr lang="sr-Cyrl-CS" sz="3600"/>
              <a:t>средине </a:t>
            </a:r>
            <a:r>
              <a:rPr lang="en-GB" sz="3600"/>
              <a:t>узорка</a:t>
            </a:r>
            <a:endParaRPr lang="sr-Latn-CS" sz="3600"/>
          </a:p>
        </p:txBody>
      </p:sp>
      <p:sp>
        <p:nvSpPr>
          <p:cNvPr id="977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/>
              <a:t>Средина узорка је предвиђање средине популације</a:t>
            </a:r>
            <a:endParaRPr lang="sr-Cyrl-CS"/>
          </a:p>
          <a:p>
            <a:r>
              <a:rPr lang="it-IT"/>
              <a:t>Стандардно одступање </a:t>
            </a:r>
            <a:r>
              <a:rPr lang="sr-Cyrl-CS"/>
              <a:t>њене </a:t>
            </a:r>
            <a:r>
              <a:rPr lang="it-IT"/>
              <a:t>расподел</a:t>
            </a:r>
            <a:r>
              <a:rPr lang="sr-Cyrl-CS"/>
              <a:t>е узорка </a:t>
            </a:r>
            <a:r>
              <a:rPr lang="it-IT"/>
              <a:t>зове се</a:t>
            </a:r>
            <a:endParaRPr lang="sr-Cyrl-CS"/>
          </a:p>
          <a:p>
            <a:pPr lvl="1"/>
            <a:r>
              <a:rPr lang="it-IT" b="1"/>
              <a:t>стандардна гре</a:t>
            </a:r>
            <a:r>
              <a:rPr lang="sr-Cyrl-CS" b="1"/>
              <a:t>ш</a:t>
            </a:r>
            <a:r>
              <a:rPr lang="it-IT" b="1"/>
              <a:t>ка</a:t>
            </a:r>
            <a:r>
              <a:rPr lang="it-IT"/>
              <a:t> </a:t>
            </a:r>
            <a:r>
              <a:rPr lang="sr-Cyrl-CS"/>
              <a:t>(</a:t>
            </a:r>
            <a:r>
              <a:rPr lang="sr-Latn-CS" b="1"/>
              <a:t>standard error</a:t>
            </a:r>
            <a:r>
              <a:rPr lang="sr-Cyrl-CS" b="1"/>
              <a:t> - se</a:t>
            </a:r>
            <a:r>
              <a:rPr lang="sr-Cyrl-CS"/>
              <a:t>) </a:t>
            </a:r>
            <a:r>
              <a:rPr lang="it-IT"/>
              <a:t>процене </a:t>
            </a:r>
            <a:endParaRPr lang="sr-Cyrl-CS"/>
          </a:p>
          <a:p>
            <a:r>
              <a:rPr lang="sr-Cyrl-CS"/>
              <a:t>Обезбеђује меру колико далеко је предвиђање </a:t>
            </a:r>
            <a:r>
              <a:rPr lang="it-IT"/>
              <a:t>од праве вредности</a:t>
            </a: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E2A28-2F53-4DD0-8BAD-D5A22BA1A412}" type="slidenum">
              <a:rPr lang="en-US"/>
              <a:pPr/>
              <a:t>12</a:t>
            </a:fld>
            <a:endParaRPr lang="en-US"/>
          </a:p>
        </p:txBody>
      </p:sp>
      <p:sp>
        <p:nvSpPr>
          <p:cNvPr id="979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Стандардна грешка </a:t>
            </a:r>
            <a:r>
              <a:rPr lang="sr-Cyrl-CS" sz="3600"/>
              <a:t>средине </a:t>
            </a:r>
            <a:r>
              <a:rPr lang="en-GB" sz="3600"/>
              <a:t>узорка</a:t>
            </a:r>
            <a:endParaRPr lang="sr-Latn-CS" sz="3600"/>
          </a:p>
        </p:txBody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/>
              <a:t>У скоро свим практичним ситуацијама не знамо праву вредност варијансе популације </a:t>
            </a:r>
            <a:r>
              <a:rPr lang="sr-Latn-CS">
                <a:sym typeface="Symbol" pitchFamily="18" charset="2"/>
              </a:rPr>
              <a:t></a:t>
            </a:r>
            <a:r>
              <a:rPr lang="sr-Latn-CS" baseline="30000"/>
              <a:t>2</a:t>
            </a:r>
            <a:r>
              <a:rPr lang="sr-Latn-CS"/>
              <a:t>  већ само процену </a:t>
            </a:r>
            <a:r>
              <a:rPr lang="sr-Cyrl-CS" i="1"/>
              <a:t>s</a:t>
            </a:r>
            <a:r>
              <a:rPr lang="sr-Latn-CS" baseline="30000"/>
              <a:t>2</a:t>
            </a:r>
            <a:r>
              <a:rPr lang="sr-Latn-CS"/>
              <a:t> </a:t>
            </a:r>
            <a:endParaRPr lang="sr-Cyrl-CS"/>
          </a:p>
          <a:p>
            <a:r>
              <a:rPr lang="sr-Latn-CS"/>
              <a:t>Ово можемо да искористимо да проценимо стандардну грешку помоћу</a:t>
            </a:r>
            <a:endParaRPr lang="sr-Cyrl-CS"/>
          </a:p>
          <a:p>
            <a:endParaRPr lang="sr-Cyrl-CS"/>
          </a:p>
          <a:p>
            <a:r>
              <a:rPr lang="it-IT"/>
              <a:t>Ов</a:t>
            </a:r>
            <a:r>
              <a:rPr lang="sr-Cyrl-CS"/>
              <a:t>о</a:t>
            </a:r>
            <a:r>
              <a:rPr lang="it-IT"/>
              <a:t> предвиђање се узима као стандардна грешка средине</a:t>
            </a:r>
            <a:endParaRPr lang="sr-Latn-CS"/>
          </a:p>
        </p:txBody>
      </p:sp>
      <p:sp>
        <p:nvSpPr>
          <p:cNvPr id="97997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79973" name="Object 5"/>
          <p:cNvGraphicFramePr>
            <a:graphicFrameLocks noChangeAspect="1"/>
          </p:cNvGraphicFramePr>
          <p:nvPr/>
        </p:nvGraphicFramePr>
        <p:xfrm>
          <a:off x="1187450" y="4060825"/>
          <a:ext cx="1228725" cy="696913"/>
        </p:xfrm>
        <a:graphic>
          <a:graphicData uri="http://schemas.openxmlformats.org/presentationml/2006/ole">
            <p:oleObj spid="_x0000_s979973" name="Equation" r:id="rId4" imgW="355292" imgH="203024" progId="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78F2-423E-4781-8B05-428A18B36595}" type="slidenum">
              <a:rPr lang="en-US"/>
              <a:pPr/>
              <a:t>13</a:t>
            </a:fld>
            <a:endParaRPr lang="en-US"/>
          </a:p>
        </p:txBody>
      </p:sp>
      <p:sp>
        <p:nvSpPr>
          <p:cNvPr id="982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Стандардна грешка </a:t>
            </a:r>
            <a:r>
              <a:rPr lang="sr-Cyrl-CS" sz="3600"/>
              <a:t>средине </a:t>
            </a:r>
            <a:r>
              <a:rPr lang="en-GB" sz="3600"/>
              <a:t>узорка</a:t>
            </a:r>
            <a:endParaRPr lang="sr-Latn-CS" sz="3600"/>
          </a:p>
        </p:txBody>
      </p:sp>
      <p:sp>
        <p:nvSpPr>
          <p:cNvPr id="982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2800"/>
              <a:t>Kада је величина узорка </a:t>
            </a:r>
            <a:r>
              <a:rPr lang="sr-Latn-CS" sz="2800" i="1"/>
              <a:t>n</a:t>
            </a:r>
            <a:r>
              <a:rPr lang="sr-Latn-CS" sz="2800"/>
              <a:t> </a:t>
            </a:r>
            <a:r>
              <a:rPr lang="it-IT" sz="2800"/>
              <a:t>велика, расподела </a:t>
            </a:r>
            <a:r>
              <a:rPr lang="sr-Cyrl-CS" sz="2800"/>
              <a:t>узорка </a:t>
            </a:r>
            <a:r>
              <a:rPr lang="it-IT" sz="2800"/>
              <a:t>од </a:t>
            </a:r>
            <a:r>
              <a:rPr lang="sr-Cyrl-CS" sz="2800"/>
              <a:t>    </a:t>
            </a:r>
            <a:r>
              <a:rPr lang="sr-Latn-CS" sz="2800"/>
              <a:t>тежи ка Нормалној расподели</a:t>
            </a:r>
            <a:endParaRPr lang="sr-Cyrl-CS" sz="2800"/>
          </a:p>
          <a:p>
            <a:r>
              <a:rPr lang="sr-Latn-CS" sz="2800"/>
              <a:t>Такође можемо претпоставити да је </a:t>
            </a:r>
            <a:r>
              <a:rPr lang="sr-Latn-CS" sz="2800" i="1"/>
              <a:t>s</a:t>
            </a:r>
            <a:r>
              <a:rPr lang="sr-Latn-CS" sz="2800" baseline="30000"/>
              <a:t>2</a:t>
            </a:r>
            <a:r>
              <a:rPr lang="sr-Latn-CS" sz="2800"/>
              <a:t> добр</a:t>
            </a:r>
            <a:r>
              <a:rPr lang="sr-Cyrl-CS" sz="2800"/>
              <a:t>о</a:t>
            </a:r>
            <a:r>
              <a:rPr lang="sr-Latn-CS" sz="2800"/>
              <a:t> предвиђање од </a:t>
            </a:r>
            <a:r>
              <a:rPr lang="sr-Latn-CS" sz="2800">
                <a:sym typeface="Symbol" pitchFamily="18" charset="2"/>
              </a:rPr>
              <a:t></a:t>
            </a:r>
            <a:r>
              <a:rPr lang="sr-Latn-CS" sz="2800" baseline="30000"/>
              <a:t>2</a:t>
            </a:r>
            <a:r>
              <a:rPr lang="sr-Cyrl-CS" sz="2800"/>
              <a:t> </a:t>
            </a:r>
          </a:p>
          <a:p>
            <a:r>
              <a:rPr lang="sr-Cyrl-CS" sz="2800"/>
              <a:t>За</a:t>
            </a:r>
            <a:r>
              <a:rPr lang="sr-Latn-CS" sz="2800"/>
              <a:t> велико </a:t>
            </a:r>
            <a:r>
              <a:rPr lang="sr-Latn-CS" sz="2800" i="1"/>
              <a:t>n</a:t>
            </a:r>
            <a:r>
              <a:rPr lang="sr-Latn-CS" sz="2800"/>
              <a:t>, </a:t>
            </a:r>
            <a:r>
              <a:rPr lang="it-IT" sz="2800"/>
              <a:t> </a:t>
            </a:r>
            <a:r>
              <a:rPr lang="sr-Cyrl-CS" sz="2800"/>
              <a:t>    </a:t>
            </a:r>
            <a:r>
              <a:rPr lang="sr-Latn-CS" sz="2800"/>
              <a:t>је </a:t>
            </a:r>
            <a:r>
              <a:rPr lang="sr-Cyrl-CS" sz="2800"/>
              <a:t>у ствари</a:t>
            </a:r>
            <a:r>
              <a:rPr lang="sr-Latn-CS" sz="2800"/>
              <a:t>, посматрањ</a:t>
            </a:r>
            <a:r>
              <a:rPr lang="sr-Cyrl-CS" sz="2800"/>
              <a:t>е </a:t>
            </a:r>
            <a:r>
              <a:rPr lang="sr-Latn-CS" sz="2800"/>
              <a:t>из Нормалне расподеле </a:t>
            </a:r>
            <a:endParaRPr lang="sr-Cyrl-CS" sz="2800"/>
          </a:p>
          <a:p>
            <a:pPr lvl="1"/>
            <a:r>
              <a:rPr lang="sr-Latn-CS" sz="2400"/>
              <a:t>са </a:t>
            </a:r>
            <a:r>
              <a:rPr lang="sr-Cyrl-CS" sz="2400"/>
              <a:t>средином</a:t>
            </a:r>
            <a:r>
              <a:rPr lang="sr-Latn-CS" sz="2400"/>
              <a:t> µ и </a:t>
            </a:r>
            <a:endParaRPr lang="sr-Cyrl-CS" sz="2400"/>
          </a:p>
          <a:p>
            <a:pPr lvl="1"/>
            <a:r>
              <a:rPr lang="sr-Latn-CS" sz="2400"/>
              <a:t>стандардним одступањем процењен</a:t>
            </a:r>
            <a:r>
              <a:rPr lang="sr-Cyrl-CS" sz="2400"/>
              <a:t>и</a:t>
            </a:r>
            <a:r>
              <a:rPr lang="sr-Latn-CS" sz="2400"/>
              <a:t>м </a:t>
            </a:r>
            <a:r>
              <a:rPr lang="sr-Cyrl-CS" sz="2400"/>
              <a:t>преко </a:t>
            </a:r>
          </a:p>
          <a:p>
            <a:r>
              <a:rPr lang="sr-Latn-CS" sz="2800"/>
              <a:t>Тако са </a:t>
            </a:r>
            <a:r>
              <a:rPr lang="sr-Cyrl-CS" sz="2800"/>
              <a:t>вероватноћом</a:t>
            </a:r>
            <a:r>
              <a:rPr lang="sr-Latn-CS" sz="2800"/>
              <a:t> 0.95,</a:t>
            </a:r>
            <a:r>
              <a:rPr lang="sr-Cyrl-CS" sz="2800"/>
              <a:t>       је унутар</a:t>
            </a:r>
            <a:r>
              <a:rPr lang="sr-Latn-CS" sz="2800"/>
              <a:t> 1.96 стандардних грешака µ</a:t>
            </a:r>
          </a:p>
        </p:txBody>
      </p:sp>
      <p:sp>
        <p:nvSpPr>
          <p:cNvPr id="98202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82021" name="Object 5"/>
          <p:cNvGraphicFramePr>
            <a:graphicFrameLocks noChangeAspect="1"/>
          </p:cNvGraphicFramePr>
          <p:nvPr/>
        </p:nvGraphicFramePr>
        <p:xfrm>
          <a:off x="2559050" y="1931988"/>
          <a:ext cx="320675" cy="468312"/>
        </p:xfrm>
        <a:graphic>
          <a:graphicData uri="http://schemas.openxmlformats.org/presentationml/2006/ole">
            <p:oleObj spid="_x0000_s982021" name="Equation" r:id="rId4" imgW="126725" imgH="177415" progId="">
              <p:embed/>
            </p:oleObj>
          </a:graphicData>
        </a:graphic>
      </p:graphicFrame>
      <p:sp>
        <p:nvSpPr>
          <p:cNvPr id="98202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82023" name="Object 7"/>
          <p:cNvGraphicFramePr>
            <a:graphicFrameLocks noChangeAspect="1"/>
          </p:cNvGraphicFramePr>
          <p:nvPr/>
        </p:nvGraphicFramePr>
        <p:xfrm>
          <a:off x="3109913" y="3430588"/>
          <a:ext cx="306387" cy="447675"/>
        </p:xfrm>
        <a:graphic>
          <a:graphicData uri="http://schemas.openxmlformats.org/presentationml/2006/ole">
            <p:oleObj spid="_x0000_s982023" name="Equation" r:id="rId5" imgW="126725" imgH="177415" progId="">
              <p:embed/>
            </p:oleObj>
          </a:graphicData>
        </a:graphic>
      </p:graphicFrame>
      <p:sp>
        <p:nvSpPr>
          <p:cNvPr id="98202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82025" name="Object 9"/>
          <p:cNvGraphicFramePr>
            <a:graphicFrameLocks noChangeAspect="1"/>
          </p:cNvGraphicFramePr>
          <p:nvPr/>
        </p:nvGraphicFramePr>
        <p:xfrm>
          <a:off x="7851775" y="4675188"/>
          <a:ext cx="947738" cy="536575"/>
        </p:xfrm>
        <a:graphic>
          <a:graphicData uri="http://schemas.openxmlformats.org/presentationml/2006/ole">
            <p:oleObj spid="_x0000_s982025" name="Equation" r:id="rId6" imgW="355292" imgH="203024" progId="">
              <p:embed/>
            </p:oleObj>
          </a:graphicData>
        </a:graphic>
      </p:graphicFrame>
      <p:sp>
        <p:nvSpPr>
          <p:cNvPr id="98202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82027" name="Object 11"/>
          <p:cNvGraphicFramePr>
            <a:graphicFrameLocks noChangeAspect="1"/>
          </p:cNvGraphicFramePr>
          <p:nvPr/>
        </p:nvGraphicFramePr>
        <p:xfrm>
          <a:off x="5616575" y="5186363"/>
          <a:ext cx="346075" cy="506412"/>
        </p:xfrm>
        <a:graphic>
          <a:graphicData uri="http://schemas.openxmlformats.org/presentationml/2006/ole">
            <p:oleObj spid="_x0000_s982027" name="Equation" r:id="rId7" imgW="126725" imgH="177415" progId="">
              <p:embed/>
            </p:oleObj>
          </a:graphicData>
        </a:graphic>
      </p:graphicFrame>
      <p:sp>
        <p:nvSpPr>
          <p:cNvPr id="98202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A6C29-2B96-4A5E-8982-8C1A74BAE641}" type="slidenum">
              <a:rPr lang="en-US"/>
              <a:pPr/>
              <a:t>14</a:t>
            </a:fld>
            <a:endParaRPr lang="en-US"/>
          </a:p>
        </p:txBody>
      </p:sp>
      <p:sp>
        <p:nvSpPr>
          <p:cNvPr id="1043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Стандардна грешка </a:t>
            </a:r>
            <a:r>
              <a:rPr lang="sr-Cyrl-CS" sz="3600"/>
              <a:t>средине </a:t>
            </a:r>
            <a:r>
              <a:rPr lang="en-GB" sz="3600"/>
              <a:t>узорка</a:t>
            </a:r>
            <a:endParaRPr lang="sr-Latn-CS" sz="3600"/>
          </a:p>
        </p:txBody>
      </p:sp>
      <p:graphicFrame>
        <p:nvGraphicFramePr>
          <p:cNvPr id="1043459" name="Object 3"/>
          <p:cNvGraphicFramePr>
            <a:graphicFrameLocks noChangeAspect="1"/>
          </p:cNvGraphicFramePr>
          <p:nvPr>
            <p:ph idx="1"/>
          </p:nvPr>
        </p:nvGraphicFramePr>
        <p:xfrm>
          <a:off x="357188" y="1522413"/>
          <a:ext cx="8450262" cy="4832350"/>
        </p:xfrm>
        <a:graphic>
          <a:graphicData uri="http://schemas.openxmlformats.org/presentationml/2006/ole">
            <p:oleObj spid="_x0000_s1043459" name="Document" r:id="rId4" imgW="6077641" imgH="3277302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964E5-DD2D-43D7-9934-606769172911}" type="slidenum">
              <a:rPr lang="en-US"/>
              <a:pPr/>
              <a:t>15</a:t>
            </a:fld>
            <a:endParaRPr lang="en-US"/>
          </a:p>
        </p:txBody>
      </p:sp>
      <p:sp>
        <p:nvSpPr>
          <p:cNvPr id="1045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Стандардна грешка </a:t>
            </a:r>
            <a:r>
              <a:rPr lang="sr-Cyrl-CS" sz="3600"/>
              <a:t>средине </a:t>
            </a:r>
            <a:r>
              <a:rPr lang="en-GB" sz="3600"/>
              <a:t>узорка</a:t>
            </a:r>
            <a:endParaRPr lang="sr-Latn-CS" sz="3600"/>
          </a:p>
        </p:txBody>
      </p:sp>
      <p:sp>
        <p:nvSpPr>
          <p:cNvPr id="1045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Cyrl-CS"/>
          </a:p>
          <a:p>
            <a:endParaRPr lang="sr-Cyrl-CS"/>
          </a:p>
          <a:p>
            <a:endParaRPr lang="sr-Latn-CS"/>
          </a:p>
        </p:txBody>
      </p:sp>
      <p:sp>
        <p:nvSpPr>
          <p:cNvPr id="1045509" name="Rectangle 5"/>
          <p:cNvSpPr>
            <a:spLocks noChangeArrowheads="1"/>
          </p:cNvSpPr>
          <p:nvPr/>
        </p:nvSpPr>
        <p:spPr bwMode="auto">
          <a:xfrm>
            <a:off x="0" y="3333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45508" name="Object 4"/>
          <p:cNvGraphicFramePr>
            <a:graphicFrameLocks noChangeAspect="1"/>
          </p:cNvGraphicFramePr>
          <p:nvPr/>
        </p:nvGraphicFramePr>
        <p:xfrm>
          <a:off x="900113" y="1352550"/>
          <a:ext cx="4800600" cy="711200"/>
        </p:xfrm>
        <a:graphic>
          <a:graphicData uri="http://schemas.openxmlformats.org/presentationml/2006/ole">
            <p:oleObj spid="_x0000_s1045508" name="Equation" r:id="rId4" imgW="1282700" imgH="190500" progId="">
              <p:embed/>
            </p:oleObj>
          </a:graphicData>
        </a:graphic>
      </p:graphicFrame>
      <p:sp>
        <p:nvSpPr>
          <p:cNvPr id="1045511" name="Rectangle 7"/>
          <p:cNvSpPr>
            <a:spLocks noChangeArrowheads="1"/>
          </p:cNvSpPr>
          <p:nvPr/>
        </p:nvSpPr>
        <p:spPr bwMode="auto">
          <a:xfrm>
            <a:off x="0" y="3257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45510" name="Object 6"/>
          <p:cNvGraphicFramePr>
            <a:graphicFrameLocks noChangeAspect="1"/>
          </p:cNvGraphicFramePr>
          <p:nvPr/>
        </p:nvGraphicFramePr>
        <p:xfrm>
          <a:off x="1020763" y="2109788"/>
          <a:ext cx="6149975" cy="1101725"/>
        </p:xfrm>
        <a:graphic>
          <a:graphicData uri="http://schemas.openxmlformats.org/presentationml/2006/ole">
            <p:oleObj spid="_x0000_s1045510" name="Equation" r:id="rId5" imgW="1916868" imgH="342751" progId="">
              <p:embed/>
            </p:oleObj>
          </a:graphicData>
        </a:graphic>
      </p:graphicFrame>
      <p:sp>
        <p:nvSpPr>
          <p:cNvPr id="1045513" name="Rectangle 9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45515" name="Rectangle 11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45517" name="Rectangle 13"/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45516" name="Object 12"/>
          <p:cNvGraphicFramePr>
            <a:graphicFrameLocks noChangeAspect="1"/>
          </p:cNvGraphicFramePr>
          <p:nvPr/>
        </p:nvGraphicFramePr>
        <p:xfrm>
          <a:off x="1109663" y="3219450"/>
          <a:ext cx="4695825" cy="912813"/>
        </p:xfrm>
        <a:graphic>
          <a:graphicData uri="http://schemas.openxmlformats.org/presentationml/2006/ole">
            <p:oleObj spid="_x0000_s1045516" name="Equation" r:id="rId6" imgW="1320227" imgH="253890" progId="">
              <p:embed/>
            </p:oleObj>
          </a:graphicData>
        </a:graphic>
      </p:graphicFrame>
      <p:sp>
        <p:nvSpPr>
          <p:cNvPr id="1045519" name="Rectangle 15"/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45518" name="Object 14"/>
          <p:cNvGraphicFramePr>
            <a:graphicFrameLocks noChangeAspect="1"/>
          </p:cNvGraphicFramePr>
          <p:nvPr/>
        </p:nvGraphicFramePr>
        <p:xfrm>
          <a:off x="258763" y="4167188"/>
          <a:ext cx="8809037" cy="774700"/>
        </p:xfrm>
        <a:graphic>
          <a:graphicData uri="http://schemas.openxmlformats.org/presentationml/2006/ole">
            <p:oleObj spid="_x0000_s1045518" name="Equation" r:id="rId7" imgW="2921000" imgH="254000" progId="">
              <p:embed/>
            </p:oleObj>
          </a:graphicData>
        </a:graphic>
      </p:graphicFrame>
      <p:sp>
        <p:nvSpPr>
          <p:cNvPr id="1045521" name="Rectangle 17"/>
          <p:cNvSpPr>
            <a:spLocks noChangeArrowheads="1"/>
          </p:cNvSpPr>
          <p:nvPr/>
        </p:nvSpPr>
        <p:spPr bwMode="auto">
          <a:xfrm>
            <a:off x="257175" y="5164138"/>
            <a:ext cx="8672513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sr-Cyrl-CS" sz="2800"/>
              <a:t>Најбоље предвиђање средине </a:t>
            </a:r>
            <a:r>
              <a:rPr lang="sr-Latn-CS" sz="2800"/>
              <a:t>FEV</a:t>
            </a:r>
            <a:r>
              <a:rPr lang="sr-Cyrl-CS" sz="2800"/>
              <a:t>1 у популацији је 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sr-Latn-CS" sz="2400"/>
              <a:t>4.062</a:t>
            </a:r>
            <a:r>
              <a:rPr lang="sr-Cyrl-CS" sz="2400"/>
              <a:t> литара са стандардном грешком 0.089 литара</a:t>
            </a:r>
            <a:r>
              <a:rPr lang="sr-Latn-CS" sz="2800"/>
              <a:t> 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63479-64B6-408F-BC0F-3A2D81A82E1D}" type="slidenum">
              <a:rPr lang="en-US"/>
              <a:pPr/>
              <a:t>16</a:t>
            </a:fld>
            <a:endParaRPr lang="en-US"/>
          </a:p>
        </p:txBody>
      </p:sp>
      <p:sp>
        <p:nvSpPr>
          <p:cNvPr id="984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Стандардна грешка </a:t>
            </a:r>
            <a:r>
              <a:rPr lang="sr-Cyrl-CS" sz="3600"/>
              <a:t>средине </a:t>
            </a:r>
            <a:r>
              <a:rPr lang="en-GB" sz="3600"/>
              <a:t>узорка</a:t>
            </a:r>
            <a:endParaRPr lang="sr-Latn-CS" sz="3600"/>
          </a:p>
        </p:txBody>
      </p:sp>
      <p:sp>
        <p:nvSpPr>
          <p:cNvPr id="984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/>
              <a:t>Средина и стандардна грешка се често пишу као 4.062 ± 0.089</a:t>
            </a:r>
            <a:endParaRPr lang="sr-Cyrl-CS"/>
          </a:p>
          <a:p>
            <a:r>
              <a:rPr lang="sr-Latn-CS"/>
              <a:t>Ова пракса </a:t>
            </a:r>
            <a:r>
              <a:rPr lang="sr-Cyrl-CS"/>
              <a:t>н</a:t>
            </a:r>
            <a:r>
              <a:rPr lang="sr-Latn-CS"/>
              <a:t>ије препоручљива</a:t>
            </a:r>
          </a:p>
          <a:p>
            <a:r>
              <a:rPr lang="sr-Latn-CS"/>
              <a:t>Kонвенција је: </a:t>
            </a:r>
            <a:endParaRPr lang="sr-Cyrl-CS"/>
          </a:p>
          <a:p>
            <a:pPr lvl="1"/>
            <a:r>
              <a:rPr lang="sr-Latn-CS"/>
              <a:t>користимо термин </a:t>
            </a:r>
            <a:r>
              <a:rPr lang="sr-Cyrl-CS"/>
              <a:t>''</a:t>
            </a:r>
            <a:r>
              <a:rPr lang="sr-Latn-CS"/>
              <a:t>стандардна грешка</a:t>
            </a:r>
            <a:r>
              <a:rPr lang="sr-Cyrl-CS"/>
              <a:t>'' </a:t>
            </a:r>
            <a:r>
              <a:rPr lang="sr-Latn-CS"/>
              <a:t>када меримо </a:t>
            </a:r>
            <a:r>
              <a:rPr lang="sr-Cyrl-CS"/>
              <a:t>прецизност </a:t>
            </a:r>
            <a:r>
              <a:rPr lang="sr-Latn-CS"/>
              <a:t>процене</a:t>
            </a:r>
            <a:r>
              <a:rPr lang="sr-Cyrl-CS"/>
              <a:t>, </a:t>
            </a:r>
            <a:r>
              <a:rPr lang="sr-Latn-CS"/>
              <a:t>и</a:t>
            </a:r>
            <a:endParaRPr lang="sr-Cyrl-CS"/>
          </a:p>
          <a:p>
            <a:pPr lvl="1"/>
            <a:r>
              <a:rPr lang="sr-Latn-CS"/>
              <a:t>термин </a:t>
            </a:r>
            <a:r>
              <a:rPr lang="sr-Cyrl-CS"/>
              <a:t>''</a:t>
            </a:r>
            <a:r>
              <a:rPr lang="sr-Latn-CS"/>
              <a:t>стандардно одступање</a:t>
            </a:r>
            <a:r>
              <a:rPr lang="sr-Cyrl-CS"/>
              <a:t>'' </a:t>
            </a:r>
            <a:r>
              <a:rPr lang="sr-Latn-CS"/>
              <a:t>када водимо рачуна о варијабилности узорака, популације или расподел</a:t>
            </a:r>
            <a:r>
              <a:rPr lang="sr-Cyrl-CS"/>
              <a:t>е</a:t>
            </a: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79199-2D7F-4EEA-8958-6F9904BCEBDA}" type="slidenum">
              <a:rPr lang="en-US"/>
              <a:pPr/>
              <a:t>17</a:t>
            </a:fld>
            <a:endParaRPr lang="en-US"/>
          </a:p>
        </p:txBody>
      </p:sp>
      <p:sp>
        <p:nvSpPr>
          <p:cNvPr id="986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Интервали поверења </a:t>
            </a:r>
            <a:r>
              <a:rPr lang="sr-Cyrl-CS" sz="3600"/>
              <a:t>(</a:t>
            </a:r>
            <a:r>
              <a:rPr lang="sr-Latn-CS" sz="3600"/>
              <a:t>Confidence intervals</a:t>
            </a:r>
            <a:r>
              <a:rPr lang="sr-Cyrl-CS" sz="3600"/>
              <a:t>)</a:t>
            </a:r>
            <a:endParaRPr lang="sr-Latn-CS" sz="3600"/>
          </a:p>
        </p:txBody>
      </p:sp>
      <p:sp>
        <p:nvSpPr>
          <p:cNvPr id="986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3000"/>
              <a:t>П</a:t>
            </a:r>
            <a:r>
              <a:rPr lang="sr-Latn-CS" sz="3000"/>
              <a:t>редвиђање средине FEV1 је једна вредност и зато </a:t>
            </a:r>
            <a:r>
              <a:rPr lang="sr-Cyrl-CS" sz="3000"/>
              <a:t>се зове </a:t>
            </a:r>
            <a:r>
              <a:rPr lang="sr-Latn-CS" sz="3000" b="1"/>
              <a:t>тачка процене</a:t>
            </a:r>
            <a:r>
              <a:rPr lang="sr-Cyrl-CS" sz="3000"/>
              <a:t> (</a:t>
            </a:r>
            <a:r>
              <a:rPr lang="sr-Latn-CS" sz="3000" b="1"/>
              <a:t>point estimate</a:t>
            </a:r>
            <a:r>
              <a:rPr lang="sr-Cyrl-CS" sz="3000"/>
              <a:t>)</a:t>
            </a:r>
          </a:p>
          <a:p>
            <a:r>
              <a:rPr lang="sr-Cyrl-CS" sz="3000"/>
              <a:t>Треба</a:t>
            </a:r>
            <a:r>
              <a:rPr lang="sr-Latn-CS" sz="3000"/>
              <a:t> да </a:t>
            </a:r>
            <a:r>
              <a:rPr lang="sr-Cyrl-CS" sz="3000"/>
              <a:t>про</a:t>
            </a:r>
            <a:r>
              <a:rPr lang="sr-Latn-CS" sz="3000"/>
              <a:t>нађемо границе које </a:t>
            </a:r>
            <a:r>
              <a:rPr lang="sr-Cyrl-CS" sz="3000"/>
              <a:t>ће вероватно да </a:t>
            </a:r>
            <a:r>
              <a:rPr lang="sr-Latn-CS" sz="3000"/>
              <a:t>укључ</a:t>
            </a:r>
            <a:r>
              <a:rPr lang="sr-Cyrl-CS" sz="3000"/>
              <a:t>е </a:t>
            </a:r>
            <a:r>
              <a:rPr lang="sr-Latn-CS" sz="3000"/>
              <a:t>средину популације</a:t>
            </a:r>
            <a:endParaRPr lang="sr-Cyrl-CS" sz="3000"/>
          </a:p>
          <a:p>
            <a:pPr lvl="1"/>
            <a:r>
              <a:rPr lang="sr-Latn-CS" sz="2600"/>
              <a:t>рецимо да проце</a:t>
            </a:r>
            <a:r>
              <a:rPr lang="sr-Cyrl-CS" sz="2600"/>
              <a:t>нимо </a:t>
            </a:r>
            <a:r>
              <a:rPr lang="sr-Latn-CS" sz="2600"/>
              <a:t>да средина популације лежи негде у интервалу (</a:t>
            </a:r>
            <a:r>
              <a:rPr lang="sr-Cyrl-CS" sz="2600"/>
              <a:t>скуп </a:t>
            </a:r>
            <a:r>
              <a:rPr lang="sr-Latn-CS" sz="2600"/>
              <a:t>свих могућих вредности) између </a:t>
            </a:r>
            <a:r>
              <a:rPr lang="sr-Cyrl-CS" sz="2600"/>
              <a:t>ових </a:t>
            </a:r>
            <a:r>
              <a:rPr lang="sr-Latn-CS" sz="2600"/>
              <a:t>граница</a:t>
            </a:r>
            <a:endParaRPr lang="sr-Cyrl-CS" sz="2600"/>
          </a:p>
          <a:p>
            <a:r>
              <a:rPr lang="sr-Latn-CS" sz="3000"/>
              <a:t>Ово се зове </a:t>
            </a:r>
            <a:r>
              <a:rPr lang="sr-Latn-CS" sz="3000" b="1"/>
              <a:t>интервал процене</a:t>
            </a:r>
            <a:r>
              <a:rPr lang="sr-Cyrl-CS" sz="3000"/>
              <a:t> (</a:t>
            </a:r>
            <a:r>
              <a:rPr lang="sr-Latn-CS" sz="3000" b="1"/>
              <a:t>interval estimate</a:t>
            </a:r>
            <a:r>
              <a:rPr lang="sr-Cyrl-CS" sz="3000"/>
              <a:t>)</a:t>
            </a:r>
            <a:endParaRPr lang="sr-Latn-CS" sz="30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F18A7-DDCD-4588-BFCC-24039B60AF65}" type="slidenum">
              <a:rPr lang="en-US"/>
              <a:pPr/>
              <a:t>18</a:t>
            </a:fld>
            <a:endParaRPr lang="en-US"/>
          </a:p>
        </p:txBody>
      </p:sp>
      <p:sp>
        <p:nvSpPr>
          <p:cNvPr id="988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Интервали поверења</a:t>
            </a:r>
            <a:endParaRPr lang="sr-Latn-CS"/>
          </a:p>
        </p:txBody>
      </p:sp>
      <p:graphicFrame>
        <p:nvGraphicFramePr>
          <p:cNvPr id="988163" name="Object 3"/>
          <p:cNvGraphicFramePr>
            <a:graphicFrameLocks noChangeAspect="1"/>
          </p:cNvGraphicFramePr>
          <p:nvPr>
            <p:ph idx="1"/>
          </p:nvPr>
        </p:nvGraphicFramePr>
        <p:xfrm>
          <a:off x="357188" y="1522413"/>
          <a:ext cx="8450262" cy="4832350"/>
        </p:xfrm>
        <a:graphic>
          <a:graphicData uri="http://schemas.openxmlformats.org/presentationml/2006/ole">
            <p:oleObj spid="_x0000_s988163" name="Document" r:id="rId4" imgW="6077641" imgH="3277302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F2B67-E90A-4029-9FEB-17517E729F0F}" type="slidenum">
              <a:rPr lang="en-US"/>
              <a:pPr/>
              <a:t>19</a:t>
            </a:fld>
            <a:endParaRPr lang="en-US"/>
          </a:p>
        </p:txBody>
      </p:sp>
      <p:sp>
        <p:nvSpPr>
          <p:cNvPr id="1041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600"/>
              <a:t>Процентне тачке Нормалне расподеле </a:t>
            </a:r>
          </a:p>
        </p:txBody>
      </p:sp>
      <p:graphicFrame>
        <p:nvGraphicFramePr>
          <p:cNvPr id="1041411" name="Object 3"/>
          <p:cNvGraphicFramePr>
            <a:graphicFrameLocks noChangeAspect="1"/>
          </p:cNvGraphicFramePr>
          <p:nvPr>
            <p:ph idx="1"/>
          </p:nvPr>
        </p:nvGraphicFramePr>
        <p:xfrm>
          <a:off x="1914525" y="1377950"/>
          <a:ext cx="5875338" cy="5048250"/>
        </p:xfrm>
        <a:graphic>
          <a:graphicData uri="http://schemas.openxmlformats.org/presentationml/2006/ole">
            <p:oleObj spid="_x0000_s1041411" name="Document" r:id="rId4" imgW="6067931" imgH="5212581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07E84-88F4-40AB-8CF1-C5E1A305AA6B}" type="slidenum">
              <a:rPr lang="en-US"/>
              <a:pPr/>
              <a:t>2</a:t>
            </a:fld>
            <a:endParaRPr lang="en-US"/>
          </a:p>
        </p:txBody>
      </p:sp>
      <p:sp>
        <p:nvSpPr>
          <p:cNvPr id="959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Расподеле узорака</a:t>
            </a:r>
            <a:r>
              <a:rPr lang="sr-Cyrl-CS" sz="3600"/>
              <a:t> (</a:t>
            </a:r>
            <a:r>
              <a:rPr lang="en-GB" sz="3600"/>
              <a:t>Sampling distributions</a:t>
            </a:r>
            <a:r>
              <a:rPr lang="sr-Cyrl-CS" sz="3600"/>
              <a:t>)</a:t>
            </a:r>
            <a:r>
              <a:rPr lang="sr-Latn-CS" sz="3600"/>
              <a:t> </a:t>
            </a:r>
          </a:p>
        </p:txBody>
      </p:sp>
      <p:graphicFrame>
        <p:nvGraphicFramePr>
          <p:cNvPr id="959491" name="Object 3"/>
          <p:cNvGraphicFramePr>
            <a:graphicFrameLocks noChangeAspect="1"/>
          </p:cNvGraphicFramePr>
          <p:nvPr>
            <p:ph idx="1"/>
          </p:nvPr>
        </p:nvGraphicFramePr>
        <p:xfrm>
          <a:off x="38100" y="1852613"/>
          <a:ext cx="9312275" cy="3935412"/>
        </p:xfrm>
        <a:graphic>
          <a:graphicData uri="http://schemas.openxmlformats.org/presentationml/2006/ole">
            <p:oleObj spid="_x0000_s959491" name="Document" r:id="rId4" imgW="6814466" imgH="2879879" progId="Word.Document.8">
              <p:embed/>
            </p:oleObj>
          </a:graphicData>
        </a:graphic>
      </p:graphicFrame>
      <p:sp>
        <p:nvSpPr>
          <p:cNvPr id="959492" name="Rectangle 4"/>
          <p:cNvSpPr>
            <a:spLocks noChangeArrowheads="1"/>
          </p:cNvSpPr>
          <p:nvPr/>
        </p:nvSpPr>
        <p:spPr bwMode="auto">
          <a:xfrm>
            <a:off x="0" y="5672138"/>
            <a:ext cx="8848725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sr-Cyrl-CS" sz="2200"/>
              <a:t>Средина </a:t>
            </a:r>
            <a:r>
              <a:rPr lang="sr-Latn-CS" sz="2200"/>
              <a:t>популације је 4.7</a:t>
            </a:r>
            <a:r>
              <a:rPr lang="sr-Cyrl-CS" sz="2200"/>
              <a:t>, </a:t>
            </a:r>
            <a:r>
              <a:rPr lang="sr-Latn-CS" sz="2200"/>
              <a:t>а стандардн</a:t>
            </a:r>
            <a:r>
              <a:rPr lang="sr-Cyrl-CS" sz="2200"/>
              <a:t>о </a:t>
            </a:r>
            <a:r>
              <a:rPr lang="sr-Latn-CS" sz="2200"/>
              <a:t>одступање је 2.9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8E565-9ACA-43C6-A3BF-B8F6CDFADD6F}" type="slidenum">
              <a:rPr lang="en-US"/>
              <a:pPr/>
              <a:t>20</a:t>
            </a:fld>
            <a:endParaRPr lang="en-US"/>
          </a:p>
        </p:txBody>
      </p:sp>
      <p:sp>
        <p:nvSpPr>
          <p:cNvPr id="990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Интервали поверења</a:t>
            </a:r>
            <a:endParaRPr lang="sr-Latn-CS"/>
          </a:p>
        </p:txBody>
      </p:sp>
      <p:sp>
        <p:nvSpPr>
          <p:cNvPr id="990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5000"/>
              </a:lnSpc>
            </a:pPr>
            <a:r>
              <a:rPr lang="sr-Cyrl-CS" sz="2600"/>
              <a:t>Ако</a:t>
            </a:r>
            <a:r>
              <a:rPr lang="sr-Latn-CS" sz="2600"/>
              <a:t> посматрамо 57 FEV</a:t>
            </a:r>
            <a:r>
              <a:rPr lang="sr-Cyrl-CS" sz="2600"/>
              <a:t>1 </a:t>
            </a:r>
            <a:r>
              <a:rPr lang="sr-Latn-CS" sz="2600"/>
              <a:t>мерења као велики узорак можемо да претпоставимо</a:t>
            </a:r>
            <a:endParaRPr lang="sr-Cyrl-CS" sz="2600"/>
          </a:p>
          <a:p>
            <a:pPr lvl="1">
              <a:lnSpc>
                <a:spcPct val="85000"/>
              </a:lnSpc>
            </a:pPr>
            <a:r>
              <a:rPr lang="sr-Latn-CS" sz="2200"/>
              <a:t>да </a:t>
            </a:r>
            <a:r>
              <a:rPr lang="sr-Cyrl-CS" sz="2200"/>
              <a:t>је р</a:t>
            </a:r>
            <a:r>
              <a:rPr lang="sr-Latn-CS" sz="2200"/>
              <a:t>асподела средине </a:t>
            </a:r>
            <a:r>
              <a:rPr lang="sr-Cyrl-CS" sz="2200"/>
              <a:t>узорка </a:t>
            </a:r>
            <a:r>
              <a:rPr lang="sr-Latn-CS" sz="2200"/>
              <a:t>Нормалн</a:t>
            </a:r>
            <a:r>
              <a:rPr lang="sr-Cyrl-CS" sz="2200"/>
              <a:t>а</a:t>
            </a:r>
            <a:r>
              <a:rPr lang="sr-Latn-CS" sz="2200"/>
              <a:t>, и </a:t>
            </a:r>
            <a:endParaRPr lang="sr-Cyrl-CS" sz="2200"/>
          </a:p>
          <a:p>
            <a:pPr lvl="1">
              <a:lnSpc>
                <a:spcPct val="85000"/>
              </a:lnSpc>
            </a:pPr>
            <a:r>
              <a:rPr lang="sr-Latn-CS" sz="2200"/>
              <a:t>да је стандардна грешка добр</a:t>
            </a:r>
            <a:r>
              <a:rPr lang="sr-Cyrl-CS" sz="2200"/>
              <a:t>о</a:t>
            </a:r>
            <a:r>
              <a:rPr lang="sr-Latn-CS" sz="2200"/>
              <a:t> предвиђање стандардн</a:t>
            </a:r>
            <a:r>
              <a:rPr lang="sr-Cyrl-CS" sz="2200"/>
              <a:t>ог </a:t>
            </a:r>
            <a:r>
              <a:rPr lang="sr-Latn-CS" sz="2200"/>
              <a:t>одступањ</a:t>
            </a:r>
            <a:r>
              <a:rPr lang="sr-Cyrl-CS" sz="2200"/>
              <a:t>а</a:t>
            </a:r>
          </a:p>
          <a:p>
            <a:pPr>
              <a:lnSpc>
                <a:spcPct val="85000"/>
              </a:lnSpc>
            </a:pPr>
            <a:r>
              <a:rPr lang="sr-Cyrl-CS" sz="2600"/>
              <a:t>О</a:t>
            </a:r>
            <a:r>
              <a:rPr lang="sr-Latn-CS" sz="2600"/>
              <a:t>чекујемо </a:t>
            </a:r>
            <a:r>
              <a:rPr lang="sr-Cyrl-CS" sz="2600"/>
              <a:t>да </a:t>
            </a:r>
            <a:r>
              <a:rPr lang="sr-Latn-CS" sz="2600"/>
              <a:t>око 95% т</a:t>
            </a:r>
            <a:r>
              <a:rPr lang="sr-Cyrl-CS" sz="2600"/>
              <a:t>аквих </a:t>
            </a:r>
            <a:r>
              <a:rPr lang="sr-Latn-CS" sz="2600"/>
              <a:t>средин</a:t>
            </a:r>
            <a:r>
              <a:rPr lang="sr-Cyrl-CS" sz="2600"/>
              <a:t>а </a:t>
            </a:r>
            <a:r>
              <a:rPr lang="sr-Latn-CS" sz="2600"/>
              <a:t>буде унутар 1.96 стандардних грешака средине популације</a:t>
            </a:r>
            <a:r>
              <a:rPr lang="sr-Cyrl-CS" sz="2600"/>
              <a:t>,</a:t>
            </a:r>
            <a:r>
              <a:rPr lang="sr-Latn-CS" sz="2600"/>
              <a:t> µ</a:t>
            </a:r>
            <a:endParaRPr lang="sr-Cyrl-CS" sz="2600"/>
          </a:p>
          <a:p>
            <a:pPr>
              <a:lnSpc>
                <a:spcPct val="85000"/>
              </a:lnSpc>
            </a:pPr>
            <a:r>
              <a:rPr lang="sr-Latn-CS" sz="2600"/>
              <a:t>Зато, </a:t>
            </a:r>
            <a:r>
              <a:rPr lang="sr-Cyrl-CS" sz="2600"/>
              <a:t>за </a:t>
            </a:r>
            <a:r>
              <a:rPr lang="sr-Latn-CS" sz="2600"/>
              <a:t>скоро 95% свих могућих узорака, средина популације мора да буде </a:t>
            </a:r>
            <a:endParaRPr lang="sr-Cyrl-CS" sz="2600"/>
          </a:p>
          <a:p>
            <a:pPr lvl="1">
              <a:lnSpc>
                <a:spcPct val="85000"/>
              </a:lnSpc>
            </a:pPr>
            <a:r>
              <a:rPr lang="sr-Latn-CS" sz="2200"/>
              <a:t>већа од средине узорка минус 1.96 стандардних грешака и</a:t>
            </a:r>
            <a:endParaRPr lang="sr-Cyrl-CS" sz="2200"/>
          </a:p>
          <a:p>
            <a:pPr lvl="1">
              <a:lnSpc>
                <a:spcPct val="85000"/>
              </a:lnSpc>
            </a:pPr>
            <a:r>
              <a:rPr lang="sr-Latn-CS" sz="2200"/>
              <a:t>мањ</a:t>
            </a:r>
            <a:r>
              <a:rPr lang="sr-Cyrl-CS" sz="2200"/>
              <a:t>а </a:t>
            </a:r>
            <a:r>
              <a:rPr lang="sr-Latn-CS" sz="2200"/>
              <a:t>од средине узорка плус 1.96 стандардних грешака 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D418D-5A4E-40F0-B024-B1B5ACE37FEB}" type="slidenum">
              <a:rPr lang="en-US"/>
              <a:pPr/>
              <a:t>21</a:t>
            </a:fld>
            <a:endParaRPr lang="en-US"/>
          </a:p>
        </p:txBody>
      </p:sp>
      <p:sp>
        <p:nvSpPr>
          <p:cNvPr id="992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Интервали поверења</a:t>
            </a:r>
            <a:endParaRPr lang="sr-Latn-CS"/>
          </a:p>
        </p:txBody>
      </p:sp>
      <p:sp>
        <p:nvSpPr>
          <p:cNvPr id="992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/>
              <a:t>Г</a:t>
            </a:r>
            <a:r>
              <a:rPr lang="sr-Latn-CS"/>
              <a:t>ранице су 4.062 - 1.96 </a:t>
            </a:r>
            <a:r>
              <a:rPr lang="sr-Cyrl-CS"/>
              <a:t>x</a:t>
            </a:r>
            <a:r>
              <a:rPr lang="sr-Latn-CS"/>
              <a:t> 0.089 </a:t>
            </a:r>
            <a:r>
              <a:rPr lang="sr-Cyrl-CS"/>
              <a:t>до </a:t>
            </a:r>
            <a:r>
              <a:rPr lang="sr-Latn-CS"/>
              <a:t>4.062 + 1.96 </a:t>
            </a:r>
            <a:r>
              <a:rPr lang="sr-Cyrl-CS"/>
              <a:t>x</a:t>
            </a:r>
            <a:r>
              <a:rPr lang="sr-Latn-CS"/>
              <a:t> 0.089 </a:t>
            </a:r>
            <a:endParaRPr lang="sr-Cyrl-CS"/>
          </a:p>
          <a:p>
            <a:pPr lvl="1"/>
            <a:r>
              <a:rPr lang="sr-Latn-CS"/>
              <a:t>што даје 3.89 до 4.24 или 3.9 до 4.2 литра </a:t>
            </a:r>
            <a:endParaRPr lang="sr-Cyrl-CS"/>
          </a:p>
          <a:p>
            <a:r>
              <a:rPr lang="sr-Latn-CS"/>
              <a:t>3.9 и 4.2 се зову </a:t>
            </a:r>
            <a:r>
              <a:rPr lang="sr-Latn-CS" b="1"/>
              <a:t>95% границе поверења</a:t>
            </a:r>
            <a:r>
              <a:rPr lang="sr-Latn-CS"/>
              <a:t> </a:t>
            </a:r>
            <a:r>
              <a:rPr lang="sr-Cyrl-CS"/>
              <a:t>(</a:t>
            </a:r>
            <a:r>
              <a:rPr lang="sr-Latn-CS" b="1"/>
              <a:t>95% confidence limits</a:t>
            </a:r>
            <a:r>
              <a:rPr lang="sr-Cyrl-CS"/>
              <a:t>) </a:t>
            </a:r>
            <a:r>
              <a:rPr lang="sr-Latn-CS"/>
              <a:t>за процену</a:t>
            </a:r>
            <a:endParaRPr lang="sr-Cyrl-CS"/>
          </a:p>
          <a:p>
            <a:r>
              <a:rPr lang="sr-Cyrl-CS"/>
              <a:t>Скуп </a:t>
            </a:r>
            <a:r>
              <a:rPr lang="sr-Latn-CS"/>
              <a:t>вредности између 3.9 и 4.2 се зове </a:t>
            </a:r>
            <a:r>
              <a:rPr lang="sr-Latn-CS" b="1"/>
              <a:t>95% интервал поверења</a:t>
            </a:r>
            <a:r>
              <a:rPr lang="sr-Cyrl-CS"/>
              <a:t> (</a:t>
            </a:r>
            <a:r>
              <a:rPr lang="sr-Latn-CS" b="1"/>
              <a:t>95% confidence interval</a:t>
            </a:r>
            <a:r>
              <a:rPr lang="sr-Cyrl-CS"/>
              <a:t>)</a:t>
            </a:r>
            <a:endParaRPr lang="sr-Latn-CS"/>
          </a:p>
        </p:txBody>
      </p:sp>
      <p:sp>
        <p:nvSpPr>
          <p:cNvPr id="9922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92261" name="Rectangle 5"/>
          <p:cNvSpPr>
            <a:spLocks noChangeArrowheads="1"/>
          </p:cNvSpPr>
          <p:nvPr/>
        </p:nvSpPr>
        <p:spPr bwMode="auto">
          <a:xfrm>
            <a:off x="0" y="3333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AA180-58F0-4309-A9C2-F40C11E14735}" type="slidenum">
              <a:rPr lang="en-US"/>
              <a:pPr/>
              <a:t>22</a:t>
            </a:fld>
            <a:endParaRPr lang="en-US"/>
          </a:p>
        </p:txBody>
      </p:sp>
      <p:sp>
        <p:nvSpPr>
          <p:cNvPr id="994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2600"/>
              <a:t>Средина и 95% интервал поверења за 20 случајних узорака 100 посматрања из Стандард</a:t>
            </a:r>
            <a:r>
              <a:rPr lang="sr-Cyrl-CS" sz="2600"/>
              <a:t>изоване </a:t>
            </a:r>
            <a:r>
              <a:rPr lang="sr-Latn-CS" sz="2600"/>
              <a:t>Нормалне расподеле </a:t>
            </a:r>
          </a:p>
        </p:txBody>
      </p:sp>
      <p:sp>
        <p:nvSpPr>
          <p:cNvPr id="994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994308" name="Picture 4" descr="Slika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58863" y="1344613"/>
            <a:ext cx="6686550" cy="504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7D3C0-EA45-429F-B1FA-1678D08635A4}" type="slidenum">
              <a:rPr lang="en-US"/>
              <a:pPr/>
              <a:t>23</a:t>
            </a:fld>
            <a:endParaRPr lang="en-US"/>
          </a:p>
        </p:txBody>
      </p:sp>
      <p:sp>
        <p:nvSpPr>
          <p:cNvPr id="996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600"/>
              <a:t>Процентне тачке Нормалне расподеле </a:t>
            </a:r>
          </a:p>
        </p:txBody>
      </p:sp>
      <p:graphicFrame>
        <p:nvGraphicFramePr>
          <p:cNvPr id="996355" name="Object 3"/>
          <p:cNvGraphicFramePr>
            <a:graphicFrameLocks noChangeAspect="1"/>
          </p:cNvGraphicFramePr>
          <p:nvPr>
            <p:ph idx="1"/>
          </p:nvPr>
        </p:nvGraphicFramePr>
        <p:xfrm>
          <a:off x="1914525" y="1377950"/>
          <a:ext cx="5875338" cy="5048250"/>
        </p:xfrm>
        <a:graphic>
          <a:graphicData uri="http://schemas.openxmlformats.org/presentationml/2006/ole">
            <p:oleObj spid="_x0000_s996355" name="Document" r:id="rId4" imgW="6067931" imgH="5212581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A3575-6282-4762-882A-A5A3B83C8B1C}" type="slidenum">
              <a:rPr lang="en-US"/>
              <a:pPr/>
              <a:t>24</a:t>
            </a:fld>
            <a:endParaRPr lang="en-US"/>
          </a:p>
        </p:txBody>
      </p:sp>
      <p:sp>
        <p:nvSpPr>
          <p:cNvPr id="998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Интервали поверења</a:t>
            </a:r>
            <a:endParaRPr lang="sr-Latn-CS"/>
          </a:p>
        </p:txBody>
      </p:sp>
      <p:sp>
        <p:nvSpPr>
          <p:cNvPr id="998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2800"/>
              <a:t>М</a:t>
            </a:r>
            <a:r>
              <a:rPr lang="sr-Latn-CS" sz="2800"/>
              <a:t>ожемо да израчунамо 99% границе поверења</a:t>
            </a:r>
            <a:endParaRPr lang="sr-Cyrl-CS" sz="2800"/>
          </a:p>
          <a:p>
            <a:r>
              <a:rPr lang="sr-Latn-CS" sz="2800"/>
              <a:t>Горња 0.5% та</a:t>
            </a:r>
            <a:r>
              <a:rPr lang="sr-Cyrl-CS" sz="2800"/>
              <a:t>ч</a:t>
            </a:r>
            <a:r>
              <a:rPr lang="sr-Latn-CS" sz="2800"/>
              <a:t>ка Стандард</a:t>
            </a:r>
            <a:r>
              <a:rPr lang="sr-Cyrl-CS" sz="2800"/>
              <a:t>изоване Н</a:t>
            </a:r>
            <a:r>
              <a:rPr lang="sr-Latn-CS" sz="2800"/>
              <a:t>ормалне расподеле је 2.58</a:t>
            </a:r>
            <a:endParaRPr lang="sr-Cyrl-CS" sz="2800"/>
          </a:p>
          <a:p>
            <a:pPr lvl="1"/>
            <a:r>
              <a:rPr lang="ru-RU" sz="2400"/>
              <a:t>тако да вероватноћа да је Стандардно Нормално одступање изнад 2.58 или испод -2.58 је 1% </a:t>
            </a:r>
            <a:endParaRPr lang="sr-Cyrl-CS" sz="2400"/>
          </a:p>
          <a:p>
            <a:pPr lvl="1"/>
            <a:r>
              <a:rPr lang="sr-Latn-CS" sz="2400"/>
              <a:t>и вероватноћа да ће бити између ових граница је 99%</a:t>
            </a:r>
            <a:endParaRPr lang="sr-Cyrl-CS" sz="2400"/>
          </a:p>
          <a:p>
            <a:r>
              <a:rPr lang="sr-Latn-CS" sz="2800"/>
              <a:t>99% границе поверења </a:t>
            </a:r>
            <a:r>
              <a:rPr lang="sr-Cyrl-CS" sz="2800"/>
              <a:t>за </a:t>
            </a:r>
            <a:r>
              <a:rPr lang="sr-Latn-CS" sz="2800"/>
              <a:t>средин</a:t>
            </a:r>
            <a:r>
              <a:rPr lang="sr-Cyrl-CS" sz="2800"/>
              <a:t>у </a:t>
            </a:r>
            <a:r>
              <a:rPr lang="sr-Latn-CS" sz="2800"/>
              <a:t>FEV1</a:t>
            </a:r>
            <a:r>
              <a:rPr lang="sr-Cyrl-CS" sz="2800"/>
              <a:t> </a:t>
            </a:r>
            <a:r>
              <a:rPr lang="sr-Latn-CS" sz="2800"/>
              <a:t>су 4.062 </a:t>
            </a:r>
            <a:r>
              <a:rPr lang="sr-Cyrl-CS" sz="2800"/>
              <a:t>-</a:t>
            </a:r>
            <a:r>
              <a:rPr lang="sr-Latn-CS" sz="2800"/>
              <a:t> 2.58 x 0.089 и 4.062 + 2.58 x 0.089, тј. 3.8 и 4.3 л</a:t>
            </a:r>
            <a:r>
              <a:rPr lang="sr-Cyrl-CS" sz="2800"/>
              <a:t>итра</a:t>
            </a:r>
            <a:endParaRPr lang="sr-Latn-CS" sz="28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7D527-1E40-4751-BF01-A9EA553AC186}" type="slidenum">
              <a:rPr lang="en-US"/>
              <a:pPr/>
              <a:t>25</a:t>
            </a:fld>
            <a:endParaRPr lang="en-US"/>
          </a:p>
        </p:txBody>
      </p:sp>
      <p:sp>
        <p:nvSpPr>
          <p:cNvPr id="1000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Стандардна грешка и интервал поверења за пропорцију</a:t>
            </a:r>
            <a:r>
              <a:rPr lang="sr-Latn-CS" sz="3600"/>
              <a:t> </a:t>
            </a:r>
          </a:p>
        </p:txBody>
      </p:sp>
      <p:sp>
        <p:nvSpPr>
          <p:cNvPr id="1000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sz="2800"/>
              <a:t>Претпоставимо да је пропорција појединаца који имају одређени услов у популацији </a:t>
            </a:r>
            <a:r>
              <a:rPr lang="sr-Latn-CS" sz="2800" i="1"/>
              <a:t>p</a:t>
            </a:r>
            <a:r>
              <a:rPr lang="sr-Latn-CS" sz="2800"/>
              <a:t> </a:t>
            </a:r>
            <a:endParaRPr lang="sr-Cyrl-CS" sz="2800"/>
          </a:p>
          <a:p>
            <a:pPr lvl="1"/>
            <a:r>
              <a:rPr lang="sr-Latn-CS" sz="2400"/>
              <a:t>уз</a:t>
            </a:r>
            <a:r>
              <a:rPr lang="sr-Cyrl-CS" sz="2400"/>
              <a:t>имамо</a:t>
            </a:r>
            <a:r>
              <a:rPr lang="sr-Latn-CS" sz="2400"/>
              <a:t> случајн</a:t>
            </a:r>
            <a:r>
              <a:rPr lang="sr-Cyrl-CS" sz="2400"/>
              <a:t>и </a:t>
            </a:r>
            <a:r>
              <a:rPr lang="sr-Latn-CS" sz="2400"/>
              <a:t>узор</a:t>
            </a:r>
            <a:r>
              <a:rPr lang="sr-Cyrl-CS" sz="2400"/>
              <a:t>а</a:t>
            </a:r>
            <a:r>
              <a:rPr lang="sr-Latn-CS" sz="2400"/>
              <a:t>к</a:t>
            </a:r>
            <a:r>
              <a:rPr lang="sr-Cyrl-CS" sz="2400"/>
              <a:t> величине </a:t>
            </a:r>
            <a:r>
              <a:rPr lang="sr-Latn-CS" sz="2400" i="1"/>
              <a:t>n</a:t>
            </a:r>
            <a:endParaRPr lang="sr-Cyrl-CS" sz="2400" i="1"/>
          </a:p>
          <a:p>
            <a:pPr lvl="1"/>
            <a:r>
              <a:rPr lang="sr-Latn-CS" sz="2400"/>
              <a:t>број </a:t>
            </a:r>
            <a:r>
              <a:rPr lang="sr-Cyrl-CS" sz="2400"/>
              <a:t>посматраних са условом је </a:t>
            </a:r>
            <a:r>
              <a:rPr lang="sr-Latn-CS" sz="2400" i="1"/>
              <a:t>r</a:t>
            </a:r>
            <a:endParaRPr lang="sr-Cyrl-CS" sz="2400"/>
          </a:p>
          <a:p>
            <a:r>
              <a:rPr lang="sr-Latn-CS" sz="2800"/>
              <a:t>Тада процењена пропорција је </a:t>
            </a:r>
            <a:r>
              <a:rPr lang="sr-Latn-CS" sz="2800" i="1"/>
              <a:t>r</a:t>
            </a:r>
            <a:r>
              <a:rPr lang="sr-Latn-CS" sz="2800"/>
              <a:t>/</a:t>
            </a:r>
            <a:r>
              <a:rPr lang="sr-Latn-CS" sz="2800" i="1"/>
              <a:t>n</a:t>
            </a:r>
            <a:endParaRPr lang="sr-Cyrl-CS" sz="2800" i="1"/>
          </a:p>
          <a:p>
            <a:r>
              <a:rPr lang="sr-Latn-CS" sz="2800"/>
              <a:t>Видели смо </a:t>
            </a:r>
            <a:r>
              <a:rPr lang="sr-Cyrl-CS" sz="2800"/>
              <a:t>из </a:t>
            </a:r>
            <a:r>
              <a:rPr lang="sr-Latn-CS" sz="2800"/>
              <a:t>Биномн</a:t>
            </a:r>
            <a:r>
              <a:rPr lang="sr-Cyrl-CS" sz="2800"/>
              <a:t>е </a:t>
            </a:r>
            <a:r>
              <a:rPr lang="sr-Latn-CS" sz="2800"/>
              <a:t>расподел</a:t>
            </a:r>
            <a:r>
              <a:rPr lang="sr-Cyrl-CS" sz="2800"/>
              <a:t>е</a:t>
            </a:r>
          </a:p>
          <a:p>
            <a:pPr lvl="1"/>
            <a:r>
              <a:rPr lang="sr-Cyrl-CS" sz="2400"/>
              <a:t>д</a:t>
            </a:r>
            <a:r>
              <a:rPr lang="sr-Latn-CS" sz="2400"/>
              <a:t>а </a:t>
            </a:r>
            <a:r>
              <a:rPr lang="sr-Latn-CS" sz="2400" i="1"/>
              <a:t>r</a:t>
            </a:r>
            <a:r>
              <a:rPr lang="sr-Latn-CS" sz="2400"/>
              <a:t> долази из Биномне расподеле са </a:t>
            </a:r>
            <a:r>
              <a:rPr lang="sr-Cyrl-CS" sz="2400"/>
              <a:t>средином </a:t>
            </a:r>
            <a:r>
              <a:rPr lang="sr-Latn-CS" sz="2400" i="1"/>
              <a:t>np</a:t>
            </a:r>
            <a:r>
              <a:rPr lang="sr-Cyrl-CS" sz="2400"/>
              <a:t> и варијансом </a:t>
            </a:r>
            <a:r>
              <a:rPr lang="sr-Latn-CS" sz="2400" i="1"/>
              <a:t>np</a:t>
            </a:r>
            <a:r>
              <a:rPr lang="sr-Latn-CS" sz="2400"/>
              <a:t>(1-</a:t>
            </a:r>
            <a:r>
              <a:rPr lang="sr-Latn-CS" sz="2400" i="1"/>
              <a:t>p</a:t>
            </a:r>
            <a:r>
              <a:rPr lang="sr-Latn-CS" sz="2400"/>
              <a:t>)</a:t>
            </a:r>
            <a:endParaRPr lang="sr-Cyrl-CS" sz="2400"/>
          </a:p>
          <a:p>
            <a:r>
              <a:rPr lang="sr-Latn-CS" sz="2800"/>
              <a:t>Под условом да је </a:t>
            </a:r>
            <a:r>
              <a:rPr lang="sr-Latn-CS" sz="2800" i="1"/>
              <a:t>n</a:t>
            </a:r>
            <a:r>
              <a:rPr lang="sr-Latn-CS" sz="2800"/>
              <a:t> велико, ова расподела је приближно Нормална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CB7D7-44FA-485D-A8E5-D24C1A29999C}" type="slidenum">
              <a:rPr lang="en-US"/>
              <a:pPr/>
              <a:t>26</a:t>
            </a:fld>
            <a:endParaRPr lang="en-US"/>
          </a:p>
        </p:txBody>
      </p:sp>
      <p:sp>
        <p:nvSpPr>
          <p:cNvPr id="1002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Стандардна грешка и интервал поверења за пропорцију</a:t>
            </a:r>
            <a:endParaRPr lang="sr-Latn-CS" sz="3600"/>
          </a:p>
        </p:txBody>
      </p:sp>
      <p:sp>
        <p:nvSpPr>
          <p:cNvPr id="1002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3000"/>
              <a:t>П</a:t>
            </a:r>
            <a:r>
              <a:rPr lang="sr-Latn-CS" sz="3000"/>
              <a:t>роцењена пропорција </a:t>
            </a:r>
            <a:r>
              <a:rPr lang="sr-Latn-CS" sz="3000" i="1"/>
              <a:t>r</a:t>
            </a:r>
            <a:r>
              <a:rPr lang="sr-Latn-CS" sz="3000"/>
              <a:t>/</a:t>
            </a:r>
            <a:r>
              <a:rPr lang="sr-Latn-CS" sz="3000" i="1"/>
              <a:t>n</a:t>
            </a:r>
            <a:r>
              <a:rPr lang="sr-Latn-CS"/>
              <a:t> </a:t>
            </a:r>
            <a:r>
              <a:rPr lang="sr-Latn-CS" sz="3000"/>
              <a:t>је Нормално распоређена са </a:t>
            </a:r>
            <a:r>
              <a:rPr lang="sr-Cyrl-CS" sz="3000"/>
              <a:t>средином </a:t>
            </a:r>
            <a:r>
              <a:rPr lang="sr-Latn-CS" sz="3000"/>
              <a:t>која се добија из </a:t>
            </a:r>
            <a:r>
              <a:rPr lang="sr-Latn-CS" sz="3000" i="1"/>
              <a:t>np/n = p</a:t>
            </a:r>
            <a:endParaRPr lang="sr-Cyrl-CS" sz="3000"/>
          </a:p>
          <a:p>
            <a:r>
              <a:rPr lang="sr-Cyrl-CS" sz="3000"/>
              <a:t>В</a:t>
            </a:r>
            <a:r>
              <a:rPr lang="sr-Latn-CS" sz="3000"/>
              <a:t>аријанса се добија </a:t>
            </a:r>
            <a:r>
              <a:rPr lang="sr-Cyrl-CS" sz="3000"/>
              <a:t>као</a:t>
            </a:r>
          </a:p>
          <a:p>
            <a:endParaRPr lang="sr-Cyrl-CS" sz="3000"/>
          </a:p>
          <a:p>
            <a:pPr>
              <a:spcBef>
                <a:spcPct val="80000"/>
              </a:spcBef>
            </a:pPr>
            <a:r>
              <a:rPr lang="sr-Latn-CS" sz="3000"/>
              <a:t>по</a:t>
            </a:r>
            <a:r>
              <a:rPr lang="sr-Cyrl-CS" sz="3000"/>
              <a:t>ш</a:t>
            </a:r>
            <a:r>
              <a:rPr lang="sr-Latn-CS" sz="3000"/>
              <a:t>то је </a:t>
            </a:r>
            <a:r>
              <a:rPr lang="sr-Latn-CS" sz="3000" i="1"/>
              <a:t>n</a:t>
            </a:r>
            <a:r>
              <a:rPr lang="sr-Latn-CS" sz="3000"/>
              <a:t> константа, </a:t>
            </a:r>
            <a:r>
              <a:rPr lang="sr-Cyrl-CS" sz="3000"/>
              <a:t>и </a:t>
            </a:r>
            <a:r>
              <a:rPr lang="sr-Latn-CS" sz="3000"/>
              <a:t>стандардна грешка је</a:t>
            </a:r>
          </a:p>
        </p:txBody>
      </p:sp>
      <p:sp>
        <p:nvSpPr>
          <p:cNvPr id="1002500" name="Rectangle 4"/>
          <p:cNvSpPr>
            <a:spLocks noChangeArrowheads="1"/>
          </p:cNvSpPr>
          <p:nvPr/>
        </p:nvSpPr>
        <p:spPr bwMode="auto">
          <a:xfrm>
            <a:off x="0" y="3228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02501" name="Object 5"/>
          <p:cNvGraphicFramePr>
            <a:graphicFrameLocks noChangeAspect="1"/>
          </p:cNvGraphicFramePr>
          <p:nvPr/>
        </p:nvGraphicFramePr>
        <p:xfrm>
          <a:off x="927100" y="3459163"/>
          <a:ext cx="5872163" cy="896937"/>
        </p:xfrm>
        <a:graphic>
          <a:graphicData uri="http://schemas.openxmlformats.org/presentationml/2006/ole">
            <p:oleObj spid="_x0000_s1002501" name="Equation" r:id="rId4" imgW="2628900" imgH="393700" progId="">
              <p:embed/>
            </p:oleObj>
          </a:graphicData>
        </a:graphic>
      </p:graphicFrame>
      <p:sp>
        <p:nvSpPr>
          <p:cNvPr id="1002502" name="Rectangle 6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02503" name="Object 7"/>
          <p:cNvGraphicFramePr>
            <a:graphicFrameLocks noChangeAspect="1"/>
          </p:cNvGraphicFramePr>
          <p:nvPr/>
        </p:nvGraphicFramePr>
        <p:xfrm>
          <a:off x="1076325" y="5173663"/>
          <a:ext cx="1541463" cy="1071562"/>
        </p:xfrm>
        <a:graphic>
          <a:graphicData uri="http://schemas.openxmlformats.org/presentationml/2006/ole">
            <p:oleObj spid="_x0000_s1002503" name="Equation" r:id="rId5" imgW="558800" imgH="381000" progId="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168EA-B1FC-4C19-AA85-5E64949C139B}" type="slidenum">
              <a:rPr lang="en-US"/>
              <a:pPr/>
              <a:t>27</a:t>
            </a:fld>
            <a:endParaRPr lang="en-US"/>
          </a:p>
        </p:txBody>
      </p:sp>
      <p:sp>
        <p:nvSpPr>
          <p:cNvPr id="1004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Стандардна грешка и интервал поверења за пропорцију</a:t>
            </a:r>
            <a:endParaRPr lang="sr-Latn-CS" sz="3600"/>
          </a:p>
        </p:txBody>
      </p:sp>
      <p:sp>
        <p:nvSpPr>
          <p:cNvPr id="100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/>
              <a:t>Стандардна грешка пропорције је од користи само ако је узорак довољно велик</a:t>
            </a:r>
            <a:r>
              <a:rPr lang="sr-Cyrl-CS"/>
              <a:t>и </a:t>
            </a:r>
            <a:r>
              <a:rPr lang="sr-Latn-CS"/>
              <a:t>да се примени за Нормалну апроксимацију</a:t>
            </a:r>
            <a:endParaRPr lang="sr-Cyrl-CS"/>
          </a:p>
          <a:p>
            <a:r>
              <a:rPr lang="sr-Cyrl-CS"/>
              <a:t>И</a:t>
            </a:r>
            <a:r>
              <a:rPr lang="sr-Latn-CS"/>
              <a:t> </a:t>
            </a:r>
            <a:r>
              <a:rPr lang="sr-Latn-CS" i="1"/>
              <a:t>np</a:t>
            </a:r>
            <a:r>
              <a:rPr lang="sr-Latn-CS"/>
              <a:t> и </a:t>
            </a:r>
            <a:r>
              <a:rPr lang="sr-Latn-CS" i="1"/>
              <a:t>n</a:t>
            </a:r>
            <a:r>
              <a:rPr lang="sr-Latn-CS"/>
              <a:t>(1 - </a:t>
            </a:r>
            <a:r>
              <a:rPr lang="sr-Latn-CS" i="1"/>
              <a:t>p</a:t>
            </a:r>
            <a:r>
              <a:rPr lang="sr-Latn-CS"/>
              <a:t>) об</a:t>
            </a:r>
            <a:r>
              <a:rPr lang="sr-Cyrl-CS"/>
              <a:t>а </a:t>
            </a:r>
            <a:r>
              <a:rPr lang="sr-Latn-CS"/>
              <a:t>треба да </a:t>
            </a:r>
            <a:r>
              <a:rPr lang="sr-Cyrl-CS"/>
              <a:t>премаше</a:t>
            </a:r>
            <a:r>
              <a:rPr lang="sr-Latn-CS"/>
              <a:t> 5</a:t>
            </a:r>
            <a:endParaRPr lang="sr-Cyrl-CS"/>
          </a:p>
          <a:p>
            <a:r>
              <a:rPr lang="sr-Latn-CS"/>
              <a:t>Aко покушамо да користимо метод за мање узорке, можемо добити апсурдне резултате</a:t>
            </a:r>
            <a:endParaRPr lang="sr-Cyrl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5F054-2529-4389-80EC-73D493B1E6E4}" type="slidenum">
              <a:rPr lang="en-US"/>
              <a:pPr/>
              <a:t>28</a:t>
            </a:fld>
            <a:endParaRPr lang="en-US"/>
          </a:p>
        </p:txBody>
      </p:sp>
      <p:sp>
        <p:nvSpPr>
          <p:cNvPr id="1047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Стандардна грешка и интервал поверења за пропорцију</a:t>
            </a:r>
            <a:endParaRPr lang="sr-Latn-CS" sz="3600"/>
          </a:p>
        </p:txBody>
      </p:sp>
      <p:sp>
        <p:nvSpPr>
          <p:cNvPr id="1047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CS" sz="2400"/>
              <a:t>У</a:t>
            </a:r>
            <a:r>
              <a:rPr lang="sr-Latn-CS" sz="2400"/>
              <a:t> студији преваленсе ХИВ-а код бивших затвореника </a:t>
            </a:r>
            <a:r>
              <a:rPr lang="sr-Cyrl-CS" sz="2400"/>
              <a:t>од</a:t>
            </a:r>
            <a:r>
              <a:rPr lang="sr-Latn-CS" sz="2400"/>
              <a:t> 29 жена које нису уз</a:t>
            </a:r>
            <a:r>
              <a:rPr lang="sr-Cyrl-CS" sz="2400"/>
              <a:t>имал</a:t>
            </a:r>
            <a:r>
              <a:rPr lang="sr-Latn-CS" sz="2400"/>
              <a:t>е дрогу </a:t>
            </a:r>
            <a:r>
              <a:rPr lang="sr-Cyrl-CS" sz="2400"/>
              <a:t>једна је била </a:t>
            </a:r>
            <a:r>
              <a:rPr lang="sr-Latn-CS" sz="2400"/>
              <a:t>ХИВ позитивн</a:t>
            </a:r>
            <a:r>
              <a:rPr lang="sr-Cyrl-CS" sz="2400"/>
              <a:t>а</a:t>
            </a:r>
          </a:p>
          <a:p>
            <a:pPr>
              <a:lnSpc>
                <a:spcPct val="90000"/>
              </a:lnSpc>
            </a:pPr>
            <a:endParaRPr lang="sr-Cyrl-CS" sz="2400"/>
          </a:p>
          <a:p>
            <a:pPr>
              <a:lnSpc>
                <a:spcPct val="90000"/>
              </a:lnSpc>
            </a:pPr>
            <a:endParaRPr lang="sr-Cyrl-CS" sz="2800"/>
          </a:p>
          <a:p>
            <a:pPr>
              <a:lnSpc>
                <a:spcPct val="90000"/>
              </a:lnSpc>
            </a:pPr>
            <a:endParaRPr lang="sr-Cyrl-CS" sz="2800"/>
          </a:p>
          <a:p>
            <a:pPr>
              <a:lnSpc>
                <a:spcPct val="90000"/>
              </a:lnSpc>
            </a:pPr>
            <a:endParaRPr lang="sr-Cyrl-CS" sz="2800"/>
          </a:p>
          <a:p>
            <a:pPr>
              <a:lnSpc>
                <a:spcPct val="90000"/>
              </a:lnSpc>
            </a:pPr>
            <a:r>
              <a:rPr lang="sr-Cyrl-CS" sz="2400"/>
              <a:t>И</a:t>
            </a:r>
            <a:r>
              <a:rPr lang="sr-Latn-CS" sz="2400"/>
              <a:t>нтервал поверења</a:t>
            </a:r>
            <a:r>
              <a:rPr lang="sr-Cyrl-CS" sz="2400"/>
              <a:t> од 3.4% -</a:t>
            </a:r>
            <a:r>
              <a:rPr lang="sr-Latn-CS" sz="2400"/>
              <a:t> 1.96 </a:t>
            </a:r>
            <a:r>
              <a:rPr lang="sr-Cyrl-CS" sz="2400"/>
              <a:t>x 3.4% = -3.1% до 3.4% +</a:t>
            </a:r>
            <a:r>
              <a:rPr lang="sr-Latn-CS" sz="2400"/>
              <a:t> 1.96 </a:t>
            </a:r>
            <a:r>
              <a:rPr lang="sr-Cyrl-CS" sz="2400"/>
              <a:t>x 3.4% = </a:t>
            </a:r>
            <a:r>
              <a:rPr lang="sr-Latn-CS" sz="2400"/>
              <a:t>9.9%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sr-Cyrl-CS" sz="2400"/>
              <a:t>Т</a:t>
            </a:r>
            <a:r>
              <a:rPr lang="sr-Latn-CS" sz="2400"/>
              <a:t>ачан 95% интервал поверења може се добити из тачних вероватноћа Биномне расподеле и </a:t>
            </a:r>
            <a:r>
              <a:rPr lang="sr-Cyrl-CS" sz="2400"/>
              <a:t>он је</a:t>
            </a:r>
            <a:r>
              <a:rPr lang="sr-Latn-CS" sz="2400"/>
              <a:t> 0.1% до 17</a:t>
            </a:r>
            <a:r>
              <a:rPr lang="sr-Cyrl-CS" sz="2400"/>
              <a:t>.8</a:t>
            </a:r>
            <a:r>
              <a:rPr lang="sr-Latn-CS" sz="2400"/>
              <a:t>%</a:t>
            </a:r>
            <a:endParaRPr lang="sr-Cyrl-CS" sz="2400"/>
          </a:p>
        </p:txBody>
      </p:sp>
      <p:sp>
        <p:nvSpPr>
          <p:cNvPr id="104755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47556" name="Object 4"/>
          <p:cNvGraphicFramePr>
            <a:graphicFrameLocks noChangeAspect="1"/>
          </p:cNvGraphicFramePr>
          <p:nvPr/>
        </p:nvGraphicFramePr>
        <p:xfrm>
          <a:off x="1111250" y="2576513"/>
          <a:ext cx="3413125" cy="784225"/>
        </p:xfrm>
        <a:graphic>
          <a:graphicData uri="http://schemas.openxmlformats.org/presentationml/2006/ole">
            <p:oleObj spid="_x0000_s1047556" name="Equation" r:id="rId4" imgW="1536700" imgH="342900" progId="">
              <p:embed/>
            </p:oleObj>
          </a:graphicData>
        </a:graphic>
      </p:graphicFrame>
      <p:sp>
        <p:nvSpPr>
          <p:cNvPr id="1047559" name="Rectangle 7"/>
          <p:cNvSpPr>
            <a:spLocks noChangeArrowheads="1"/>
          </p:cNvSpPr>
          <p:nvPr/>
        </p:nvSpPr>
        <p:spPr bwMode="auto">
          <a:xfrm>
            <a:off x="0" y="3186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47558" name="Object 6"/>
          <p:cNvGraphicFramePr>
            <a:graphicFrameLocks noChangeAspect="1"/>
          </p:cNvGraphicFramePr>
          <p:nvPr/>
        </p:nvGraphicFramePr>
        <p:xfrm>
          <a:off x="1123950" y="3440113"/>
          <a:ext cx="5959475" cy="963612"/>
        </p:xfrm>
        <a:graphic>
          <a:graphicData uri="http://schemas.openxmlformats.org/presentationml/2006/ole">
            <p:oleObj spid="_x0000_s1047558" name="Equation" r:id="rId5" imgW="2540000" imgH="406400" progId="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C5C73-A43D-4D30-8844-0B76E3D69CB1}" type="slidenum">
              <a:rPr lang="en-US"/>
              <a:pPr/>
              <a:t>29</a:t>
            </a:fld>
            <a:endParaRPr lang="en-US"/>
          </a:p>
        </p:txBody>
      </p:sp>
      <p:sp>
        <p:nvSpPr>
          <p:cNvPr id="1006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Разлика између две средине</a:t>
            </a:r>
            <a:r>
              <a:rPr lang="sr-Latn-CS"/>
              <a:t> </a:t>
            </a:r>
          </a:p>
        </p:txBody>
      </p:sp>
      <p:sp>
        <p:nvSpPr>
          <p:cNvPr id="1006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Latn-CS"/>
              <a:t>Претпоставимо да желимо да упоредимо средине </a:t>
            </a:r>
            <a:r>
              <a:rPr lang="sr-Cyrl-CS"/>
              <a:t>     </a:t>
            </a:r>
            <a:r>
              <a:rPr lang="sr-Latn-CS"/>
              <a:t>и </a:t>
            </a:r>
            <a:r>
              <a:rPr lang="sr-Cyrl-CS"/>
              <a:t>    </a:t>
            </a:r>
            <a:r>
              <a:rPr lang="sr-Latn-CS"/>
              <a:t>,  два велика узорка</a:t>
            </a:r>
            <a:endParaRPr lang="sr-Cyrl-CS"/>
          </a:p>
          <a:p>
            <a:pPr lvl="1">
              <a:lnSpc>
                <a:spcPct val="90000"/>
              </a:lnSpc>
            </a:pPr>
            <a:r>
              <a:rPr lang="sr-Latn-CS"/>
              <a:t>величина </a:t>
            </a:r>
            <a:r>
              <a:rPr lang="sr-Latn-CS" i="1"/>
              <a:t>n</a:t>
            </a:r>
            <a:r>
              <a:rPr lang="sr-Latn-CS" baseline="-25000"/>
              <a:t>1</a:t>
            </a:r>
            <a:r>
              <a:rPr lang="sr-Latn-CS"/>
              <a:t> и </a:t>
            </a:r>
            <a:r>
              <a:rPr lang="sr-Latn-CS" i="1"/>
              <a:t>n</a:t>
            </a:r>
            <a:r>
              <a:rPr lang="sr-Latn-CS" baseline="-25000"/>
              <a:t>2</a:t>
            </a:r>
            <a:endParaRPr lang="sr-Cyrl-CS" baseline="-25000"/>
          </a:p>
          <a:p>
            <a:pPr>
              <a:lnSpc>
                <a:spcPct val="90000"/>
              </a:lnSpc>
            </a:pPr>
            <a:r>
              <a:rPr lang="sr-Latn-CS"/>
              <a:t>Очекивана разлика између средин</a:t>
            </a:r>
            <a:r>
              <a:rPr lang="sr-Cyrl-CS"/>
              <a:t>а </a:t>
            </a:r>
            <a:r>
              <a:rPr lang="sr-Latn-CS"/>
              <a:t>узорака једнака је разлици између средине популације</a:t>
            </a:r>
            <a:endParaRPr lang="sr-Cyrl-CS"/>
          </a:p>
        </p:txBody>
      </p:sp>
      <p:sp>
        <p:nvSpPr>
          <p:cNvPr id="100659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06597" name="Object 5"/>
          <p:cNvGraphicFramePr>
            <a:graphicFrameLocks noChangeAspect="1"/>
          </p:cNvGraphicFramePr>
          <p:nvPr/>
        </p:nvGraphicFramePr>
        <p:xfrm>
          <a:off x="4730750" y="1947863"/>
          <a:ext cx="461963" cy="542925"/>
        </p:xfrm>
        <a:graphic>
          <a:graphicData uri="http://schemas.openxmlformats.org/presentationml/2006/ole">
            <p:oleObj spid="_x0000_s1006597" name="Equation" r:id="rId4" imgW="164957" imgH="190335" progId="">
              <p:embed/>
            </p:oleObj>
          </a:graphicData>
        </a:graphic>
      </p:graphicFrame>
      <p:sp>
        <p:nvSpPr>
          <p:cNvPr id="100659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06599" name="Object 7"/>
          <p:cNvGraphicFramePr>
            <a:graphicFrameLocks noChangeAspect="1"/>
          </p:cNvGraphicFramePr>
          <p:nvPr/>
        </p:nvGraphicFramePr>
        <p:xfrm>
          <a:off x="5654675" y="1984375"/>
          <a:ext cx="495300" cy="520700"/>
        </p:xfrm>
        <a:graphic>
          <a:graphicData uri="http://schemas.openxmlformats.org/presentationml/2006/ole">
            <p:oleObj spid="_x0000_s1006599" name="Equation" r:id="rId5" imgW="177646" imgH="190335" progId="">
              <p:embed/>
            </p:oleObj>
          </a:graphicData>
        </a:graphic>
      </p:graphicFrame>
      <p:sp>
        <p:nvSpPr>
          <p:cNvPr id="100660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06601" name="Object 9"/>
          <p:cNvGraphicFramePr>
            <a:graphicFrameLocks noChangeAspect="1"/>
          </p:cNvGraphicFramePr>
          <p:nvPr/>
        </p:nvGraphicFramePr>
        <p:xfrm>
          <a:off x="979488" y="4819650"/>
          <a:ext cx="3579812" cy="728663"/>
        </p:xfrm>
        <a:graphic>
          <a:graphicData uri="http://schemas.openxmlformats.org/presentationml/2006/ole">
            <p:oleObj spid="_x0000_s1006601" name="Equation" r:id="rId6" imgW="1079032" imgH="215806" progId="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7ADDA-32F9-4F25-8C01-70F2CB049BB4}" type="slidenum">
              <a:rPr lang="en-US"/>
              <a:pPr/>
              <a:t>3</a:t>
            </a:fld>
            <a:endParaRPr lang="en-US"/>
          </a:p>
        </p:txBody>
      </p:sp>
      <p:sp>
        <p:nvSpPr>
          <p:cNvPr id="961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Расподела популације </a:t>
            </a:r>
          </a:p>
        </p:txBody>
      </p:sp>
      <p:sp>
        <p:nvSpPr>
          <p:cNvPr id="961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961540" name="Picture 4" descr="Slika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84300" y="1397000"/>
            <a:ext cx="6510338" cy="490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A70B1-38B1-4697-86E1-A2716B29BDD5}" type="slidenum">
              <a:rPr lang="en-US"/>
              <a:pPr/>
              <a:t>30</a:t>
            </a:fld>
            <a:endParaRPr lang="en-US"/>
          </a:p>
        </p:txBody>
      </p:sp>
      <p:sp>
        <p:nvSpPr>
          <p:cNvPr id="1008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Разлика између две средине</a:t>
            </a:r>
            <a:endParaRPr lang="sr-Latn-CS"/>
          </a:p>
        </p:txBody>
      </p:sp>
      <p:sp>
        <p:nvSpPr>
          <p:cNvPr id="1008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/>
              <a:t>Варијанса разлике између дв</a:t>
            </a:r>
            <a:r>
              <a:rPr lang="sr-Cyrl-CS"/>
              <a:t>е </a:t>
            </a:r>
            <a:r>
              <a:rPr lang="sr-Latn-CS"/>
              <a:t>независн</a:t>
            </a:r>
            <a:r>
              <a:rPr lang="sr-Cyrl-CS"/>
              <a:t>е случајне променљиве </a:t>
            </a:r>
            <a:r>
              <a:rPr lang="sr-Latn-CS"/>
              <a:t>је збир њихових </a:t>
            </a:r>
            <a:r>
              <a:rPr lang="sr-Cyrl-CS"/>
              <a:t>варијанси</a:t>
            </a:r>
            <a:r>
              <a:rPr lang="sr-Latn-CS"/>
              <a:t> </a:t>
            </a:r>
            <a:endParaRPr lang="sr-Cyrl-CS"/>
          </a:p>
          <a:p>
            <a:r>
              <a:rPr lang="sr-Cyrl-CS"/>
              <a:t>Стога, </a:t>
            </a:r>
            <a:r>
              <a:rPr lang="sr-Latn-CS"/>
              <a:t>стандардна грешка разлике између дв</a:t>
            </a:r>
            <a:r>
              <a:rPr lang="sr-Cyrl-CS"/>
              <a:t>е </a:t>
            </a:r>
            <a:r>
              <a:rPr lang="sr-Latn-CS"/>
              <a:t>независн</a:t>
            </a:r>
            <a:r>
              <a:rPr lang="sr-Cyrl-CS"/>
              <a:t>е </a:t>
            </a:r>
            <a:r>
              <a:rPr lang="sr-Latn-CS"/>
              <a:t>процене</a:t>
            </a:r>
            <a:r>
              <a:rPr lang="sr-Cyrl-CS"/>
              <a:t> је</a:t>
            </a:r>
          </a:p>
          <a:p>
            <a:pPr lvl="1"/>
            <a:r>
              <a:rPr lang="sr-Latn-CS"/>
              <a:t>квадратни корен збира квадрата њихових стандардних грешака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79C0C-BA65-415D-B28A-B8938DE5E1ED}" type="slidenum">
              <a:rPr lang="en-US"/>
              <a:pPr/>
              <a:t>31</a:t>
            </a:fld>
            <a:endParaRPr lang="en-US"/>
          </a:p>
        </p:txBody>
      </p:sp>
      <p:sp>
        <p:nvSpPr>
          <p:cNvPr id="1010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Разлика између две средине</a:t>
            </a:r>
            <a:endParaRPr lang="sr-Latn-CS"/>
          </a:p>
        </p:txBody>
      </p:sp>
      <p:sp>
        <p:nvSpPr>
          <p:cNvPr id="1010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/>
              <a:t>Стандардна грешка средине је</a:t>
            </a:r>
            <a:r>
              <a:rPr lang="sr-Cyrl-CS"/>
              <a:t>                </a:t>
            </a:r>
          </a:p>
          <a:p>
            <a:r>
              <a:rPr lang="sr-Cyrl-CS"/>
              <a:t>С</a:t>
            </a:r>
            <a:r>
              <a:rPr lang="pl-PL"/>
              <a:t>тандардна грешка разлике између две независне средине </a:t>
            </a:r>
            <a:r>
              <a:rPr lang="sr-Cyrl-CS"/>
              <a:t>је</a:t>
            </a:r>
            <a:r>
              <a:rPr lang="sr-Latn-CS"/>
              <a:t> </a:t>
            </a:r>
          </a:p>
        </p:txBody>
      </p:sp>
      <p:sp>
        <p:nvSpPr>
          <p:cNvPr id="1010692" name="Rectangle 4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10693" name="Object 5"/>
          <p:cNvGraphicFramePr>
            <a:graphicFrameLocks noChangeAspect="1"/>
          </p:cNvGraphicFramePr>
          <p:nvPr/>
        </p:nvGraphicFramePr>
        <p:xfrm>
          <a:off x="6805613" y="1404938"/>
          <a:ext cx="1303337" cy="708025"/>
        </p:xfrm>
        <a:graphic>
          <a:graphicData uri="http://schemas.openxmlformats.org/presentationml/2006/ole">
            <p:oleObj spid="_x0000_s1010693" name="Equation" r:id="rId4" imgW="444307" imgH="241195" progId="">
              <p:embed/>
            </p:oleObj>
          </a:graphicData>
        </a:graphic>
      </p:graphicFrame>
      <p:sp>
        <p:nvSpPr>
          <p:cNvPr id="1010694" name="Rectangle 6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10695" name="Object 7"/>
          <p:cNvGraphicFramePr>
            <a:graphicFrameLocks noChangeAspect="1"/>
          </p:cNvGraphicFramePr>
          <p:nvPr/>
        </p:nvGraphicFramePr>
        <p:xfrm>
          <a:off x="1017588" y="3298825"/>
          <a:ext cx="1658937" cy="1290638"/>
        </p:xfrm>
        <a:graphic>
          <a:graphicData uri="http://schemas.openxmlformats.org/presentationml/2006/ole">
            <p:oleObj spid="_x0000_s1010695" name="Equation" r:id="rId5" imgW="596900" imgH="457200" progId="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6CCFB-1A76-4130-8BD8-6186ED52D25A}" type="slidenum">
              <a:rPr lang="en-US"/>
              <a:pPr/>
              <a:t>32</a:t>
            </a:fld>
            <a:endParaRPr lang="en-US"/>
          </a:p>
        </p:txBody>
      </p:sp>
      <p:sp>
        <p:nvSpPr>
          <p:cNvPr id="1012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С</a:t>
            </a:r>
            <a:r>
              <a:rPr lang="sr-Latn-CS" sz="3600"/>
              <a:t>тудиј</a:t>
            </a:r>
            <a:r>
              <a:rPr lang="sr-Cyrl-CS" sz="3600"/>
              <a:t>а</a:t>
            </a:r>
            <a:r>
              <a:rPr lang="sr-Latn-CS" sz="3600"/>
              <a:t> респираторних симптома код школске деце </a:t>
            </a:r>
          </a:p>
        </p:txBody>
      </p:sp>
      <p:sp>
        <p:nvSpPr>
          <p:cNvPr id="1012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Latn-CS"/>
              <a:t>92 деце која су кашљала током дана или ноћи </a:t>
            </a:r>
            <a:r>
              <a:rPr lang="sr-Cyrl-CS"/>
              <a:t>су имала средину </a:t>
            </a:r>
            <a:r>
              <a:rPr lang="sr-Latn-CS"/>
              <a:t>PEFR</a:t>
            </a:r>
            <a:r>
              <a:rPr lang="sr-Cyrl-CS"/>
              <a:t>-а (Peak Expiratory Flow Rate) </a:t>
            </a:r>
          </a:p>
          <a:p>
            <a:pPr lvl="1">
              <a:lnSpc>
                <a:spcPct val="90000"/>
              </a:lnSpc>
            </a:pPr>
            <a:r>
              <a:rPr lang="sr-Latn-CS"/>
              <a:t>294</a:t>
            </a:r>
            <a:r>
              <a:rPr lang="sr-Cyrl-CS"/>
              <a:t>.</a:t>
            </a:r>
            <a:r>
              <a:rPr lang="sr-Latn-CS"/>
              <a:t>8 </a:t>
            </a:r>
            <a:r>
              <a:rPr lang="sr-Cyrl-CS"/>
              <a:t>литра</a:t>
            </a:r>
            <a:r>
              <a:rPr lang="sr-Latn-CS"/>
              <a:t>/</a:t>
            </a:r>
            <a:r>
              <a:rPr lang="sr-Cyrl-CS"/>
              <a:t>мин </a:t>
            </a:r>
            <a:r>
              <a:rPr lang="sr-Latn-CS"/>
              <a:t>са стандардним одступањем 57</a:t>
            </a:r>
            <a:r>
              <a:rPr lang="sr-Cyrl-CS"/>
              <a:t>.</a:t>
            </a:r>
            <a:r>
              <a:rPr lang="sr-Latn-CS"/>
              <a:t>1 </a:t>
            </a:r>
            <a:r>
              <a:rPr lang="sr-Cyrl-CS"/>
              <a:t>литра</a:t>
            </a:r>
            <a:r>
              <a:rPr lang="sr-Latn-CS"/>
              <a:t>/</a:t>
            </a:r>
            <a:r>
              <a:rPr lang="sr-Cyrl-CS"/>
              <a:t>мин</a:t>
            </a:r>
          </a:p>
          <a:p>
            <a:pPr>
              <a:lnSpc>
                <a:spcPct val="90000"/>
              </a:lnSpc>
            </a:pPr>
            <a:r>
              <a:rPr lang="sr-Latn-CS"/>
              <a:t>1643 деце која нису пријављена </a:t>
            </a:r>
            <a:r>
              <a:rPr lang="sr-Cyrl-CS"/>
              <a:t>да имају ове </a:t>
            </a:r>
            <a:r>
              <a:rPr lang="sr-Latn-CS"/>
              <a:t>симптом</a:t>
            </a:r>
            <a:r>
              <a:rPr lang="sr-Cyrl-CS"/>
              <a:t>е </a:t>
            </a:r>
            <a:r>
              <a:rPr lang="sr-Latn-CS"/>
              <a:t>имала су </a:t>
            </a:r>
            <a:r>
              <a:rPr lang="sr-Cyrl-CS"/>
              <a:t>средину </a:t>
            </a:r>
            <a:r>
              <a:rPr lang="sr-Latn-CS"/>
              <a:t>PEFR</a:t>
            </a:r>
            <a:r>
              <a:rPr lang="sr-Cyrl-CS"/>
              <a:t>-а од </a:t>
            </a:r>
          </a:p>
          <a:p>
            <a:pPr lvl="1">
              <a:lnSpc>
                <a:spcPct val="90000"/>
              </a:lnSpc>
            </a:pPr>
            <a:r>
              <a:rPr lang="sr-Latn-CS"/>
              <a:t>313</a:t>
            </a:r>
            <a:r>
              <a:rPr lang="sr-Cyrl-CS"/>
              <a:t>.</a:t>
            </a:r>
            <a:r>
              <a:rPr lang="sr-Latn-CS"/>
              <a:t>6 </a:t>
            </a:r>
            <a:r>
              <a:rPr lang="sr-Cyrl-CS"/>
              <a:t>литра</a:t>
            </a:r>
            <a:r>
              <a:rPr lang="sr-Latn-CS"/>
              <a:t>/</a:t>
            </a:r>
            <a:r>
              <a:rPr lang="sr-Cyrl-CS"/>
              <a:t>мин </a:t>
            </a:r>
            <a:r>
              <a:rPr lang="sr-Latn-CS"/>
              <a:t>са стандардним одступањем 55</a:t>
            </a:r>
            <a:r>
              <a:rPr lang="sr-Cyrl-CS"/>
              <a:t>.</a:t>
            </a:r>
            <a:r>
              <a:rPr lang="sr-Latn-CS"/>
              <a:t>2 </a:t>
            </a:r>
            <a:r>
              <a:rPr lang="sr-Cyrl-CS"/>
              <a:t>литра</a:t>
            </a:r>
            <a:r>
              <a:rPr lang="sr-Latn-CS"/>
              <a:t>/</a:t>
            </a:r>
            <a:r>
              <a:rPr lang="sr-Cyrl-CS"/>
              <a:t>мин</a:t>
            </a:r>
            <a:r>
              <a:rPr lang="sr-Latn-CS"/>
              <a:t> 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03A10-42E9-44CC-97A2-75F96C837A8C}" type="slidenum">
              <a:rPr lang="en-US"/>
              <a:pPr/>
              <a:t>33</a:t>
            </a:fld>
            <a:endParaRPr lang="en-US"/>
          </a:p>
        </p:txBody>
      </p:sp>
      <p:sp>
        <p:nvSpPr>
          <p:cNvPr id="1014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Разлика између две средине</a:t>
            </a:r>
            <a:endParaRPr lang="sr-Latn-CS"/>
          </a:p>
        </p:txBody>
      </p:sp>
      <p:sp>
        <p:nvSpPr>
          <p:cNvPr id="10147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04950"/>
            <a:ext cx="8218488" cy="4725988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sr-Latn-CS" sz="2800"/>
              <a:t>На овај начин имамо два велика узорка</a:t>
            </a:r>
            <a:r>
              <a:rPr lang="sr-Cyrl-CS" sz="2800"/>
              <a:t>, </a:t>
            </a:r>
            <a:r>
              <a:rPr lang="sr-Latn-CS" sz="2800"/>
              <a:t>и можемо да применимо </a:t>
            </a:r>
            <a:r>
              <a:rPr lang="sr-Cyrl-CS" sz="2800"/>
              <a:t>Н</a:t>
            </a:r>
            <a:r>
              <a:rPr lang="sr-Latn-CS" sz="2800"/>
              <a:t>ормалну </a:t>
            </a:r>
            <a:r>
              <a:rPr lang="sr-Cyrl-CS" sz="2800"/>
              <a:t>расподелу</a:t>
            </a:r>
          </a:p>
          <a:p>
            <a:pPr>
              <a:lnSpc>
                <a:spcPct val="130000"/>
              </a:lnSpc>
            </a:pPr>
            <a:endParaRPr lang="sr-Cyrl-CS" sz="2800"/>
          </a:p>
          <a:p>
            <a:pPr>
              <a:lnSpc>
                <a:spcPct val="130000"/>
              </a:lnSpc>
            </a:pPr>
            <a:r>
              <a:rPr lang="sr-Latn-CS" sz="2800"/>
              <a:t>Разлика између две групе је</a:t>
            </a:r>
            <a:endParaRPr lang="sr-Cyrl-CS" sz="2800"/>
          </a:p>
          <a:p>
            <a:pPr>
              <a:lnSpc>
                <a:spcPct val="130000"/>
              </a:lnSpc>
            </a:pPr>
            <a:endParaRPr lang="sr-Cyrl-CS" sz="2800"/>
          </a:p>
          <a:p>
            <a:pPr>
              <a:lnSpc>
                <a:spcPct val="130000"/>
              </a:lnSpc>
            </a:pPr>
            <a:r>
              <a:rPr lang="en-US" sz="2800"/>
              <a:t>Стандардна грешка разлике је</a:t>
            </a:r>
            <a:endParaRPr lang="sr-Latn-CS" sz="2800"/>
          </a:p>
        </p:txBody>
      </p:sp>
      <p:graphicFrame>
        <p:nvGraphicFramePr>
          <p:cNvPr id="1014788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327025" y="2930525"/>
          <a:ext cx="8570913" cy="398463"/>
        </p:xfrm>
        <a:graphic>
          <a:graphicData uri="http://schemas.openxmlformats.org/presentationml/2006/ole">
            <p:oleObj spid="_x0000_s1014788" name="Document" r:id="rId4" imgW="5753279" imgH="266389" progId="Word.Document.8">
              <p:embed/>
            </p:oleObj>
          </a:graphicData>
        </a:graphic>
      </p:graphicFrame>
      <p:sp>
        <p:nvSpPr>
          <p:cNvPr id="1014789" name="Rectangle 5"/>
          <p:cNvSpPr>
            <a:spLocks noChangeArrowheads="1"/>
          </p:cNvSpPr>
          <p:nvPr/>
        </p:nvSpPr>
        <p:spPr bwMode="auto">
          <a:xfrm>
            <a:off x="0" y="3333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14790" name="Object 6"/>
          <p:cNvGraphicFramePr>
            <a:graphicFrameLocks noChangeAspect="1"/>
          </p:cNvGraphicFramePr>
          <p:nvPr/>
        </p:nvGraphicFramePr>
        <p:xfrm>
          <a:off x="954088" y="4113213"/>
          <a:ext cx="4579937" cy="495300"/>
        </p:xfrm>
        <a:graphic>
          <a:graphicData uri="http://schemas.openxmlformats.org/presentationml/2006/ole">
            <p:oleObj spid="_x0000_s1014790" name="Equation" r:id="rId5" imgW="1765300" imgH="190500" progId="">
              <p:embed/>
            </p:oleObj>
          </a:graphicData>
        </a:graphic>
      </p:graphicFrame>
      <p:sp>
        <p:nvSpPr>
          <p:cNvPr id="1014791" name="Rectangle 7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14792" name="Object 8"/>
          <p:cNvGraphicFramePr>
            <a:graphicFrameLocks noChangeAspect="1"/>
          </p:cNvGraphicFramePr>
          <p:nvPr/>
        </p:nvGraphicFramePr>
        <p:xfrm>
          <a:off x="901700" y="5337175"/>
          <a:ext cx="5260975" cy="885825"/>
        </p:xfrm>
        <a:graphic>
          <a:graphicData uri="http://schemas.openxmlformats.org/presentationml/2006/ole">
            <p:oleObj spid="_x0000_s1014792" name="Equation" r:id="rId6" imgW="2781300" imgH="457200" progId="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6A4CA-8DEF-46F9-B1FA-DE4ABFBFA853}" type="slidenum">
              <a:rPr lang="en-US"/>
              <a:pPr/>
              <a:t>34</a:t>
            </a:fld>
            <a:endParaRPr lang="en-US"/>
          </a:p>
        </p:txBody>
      </p:sp>
      <p:sp>
        <p:nvSpPr>
          <p:cNvPr id="1016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Разлика између две средине</a:t>
            </a:r>
            <a:endParaRPr lang="sr-Latn-CS"/>
          </a:p>
        </p:txBody>
      </p:sp>
      <p:sp>
        <p:nvSpPr>
          <p:cNvPr id="10168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04950"/>
            <a:ext cx="8128000" cy="4725988"/>
          </a:xfrm>
        </p:spPr>
        <p:txBody>
          <a:bodyPr/>
          <a:lstStyle/>
          <a:p>
            <a:r>
              <a:rPr lang="sr-Latn-CS"/>
              <a:t>Узорак ћемо третирати као јако велики</a:t>
            </a:r>
            <a:endParaRPr lang="sr-Cyrl-CS"/>
          </a:p>
          <a:p>
            <a:pPr lvl="1"/>
            <a:r>
              <a:rPr lang="sr-Latn-CS"/>
              <a:t>може </a:t>
            </a:r>
            <a:r>
              <a:rPr lang="sr-Cyrl-CS"/>
              <a:t>се </a:t>
            </a:r>
            <a:r>
              <a:rPr lang="sr-Latn-CS"/>
              <a:t>претпоставити да разлика између средина потиче од Нормалне расподеле, </a:t>
            </a:r>
            <a:r>
              <a:rPr lang="sr-Cyrl-CS"/>
              <a:t>и </a:t>
            </a:r>
          </a:p>
          <a:p>
            <a:pPr lvl="1"/>
            <a:r>
              <a:rPr lang="sr-Latn-CS"/>
              <a:t>процењена стандардна грешка </a:t>
            </a:r>
            <a:r>
              <a:rPr lang="sr-Cyrl-CS"/>
              <a:t>је </a:t>
            </a:r>
            <a:r>
              <a:rPr lang="sr-Latn-CS"/>
              <a:t>добр</a:t>
            </a:r>
            <a:r>
              <a:rPr lang="sr-Cyrl-CS"/>
              <a:t>о</a:t>
            </a:r>
            <a:r>
              <a:rPr lang="sr-Latn-CS"/>
              <a:t> предвиђање стандардног одступања </a:t>
            </a:r>
            <a:r>
              <a:rPr lang="sr-Cyrl-CS"/>
              <a:t>ове </a:t>
            </a:r>
            <a:r>
              <a:rPr lang="sr-Latn-CS"/>
              <a:t>расподеле</a:t>
            </a:r>
            <a:endParaRPr lang="sr-Cyrl-CS"/>
          </a:p>
          <a:p>
            <a:r>
              <a:rPr lang="sr-Latn-CS"/>
              <a:t>95% границ</a:t>
            </a:r>
            <a:r>
              <a:rPr lang="sr-Cyrl-CS"/>
              <a:t>е поверења за </a:t>
            </a:r>
            <a:r>
              <a:rPr lang="sr-Latn-CS"/>
              <a:t>разлик</a:t>
            </a:r>
            <a:r>
              <a:rPr lang="sr-Cyrl-CS"/>
              <a:t>у су</a:t>
            </a:r>
          </a:p>
        </p:txBody>
      </p:sp>
      <p:graphicFrame>
        <p:nvGraphicFramePr>
          <p:cNvPr id="1016836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0" y="5024438"/>
          <a:ext cx="9426575" cy="809625"/>
        </p:xfrm>
        <a:graphic>
          <a:graphicData uri="http://schemas.openxmlformats.org/presentationml/2006/ole">
            <p:oleObj spid="_x0000_s1016836" name="Document" r:id="rId4" imgW="5753279" imgH="240830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D76D6-612A-4AE6-825D-3F8D1079F05B}" type="slidenum">
              <a:rPr lang="en-US"/>
              <a:pPr/>
              <a:t>35</a:t>
            </a:fld>
            <a:endParaRPr lang="en-US"/>
          </a:p>
        </p:txBody>
      </p:sp>
      <p:sp>
        <p:nvSpPr>
          <p:cNvPr id="1018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Поређење две пропорције</a:t>
            </a:r>
            <a:r>
              <a:rPr lang="sr-Latn-CS"/>
              <a:t> </a:t>
            </a:r>
          </a:p>
        </p:txBody>
      </p:sp>
      <p:sp>
        <p:nvSpPr>
          <p:cNvPr id="1018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/>
              <a:t>Стандардна грешка пропорције </a:t>
            </a:r>
            <a:r>
              <a:rPr lang="sr-Latn-CS" i="1"/>
              <a:t>p </a:t>
            </a:r>
            <a:r>
              <a:rPr lang="sr-Latn-CS"/>
              <a:t>је</a:t>
            </a:r>
            <a:endParaRPr lang="sr-Cyrl-CS"/>
          </a:p>
          <a:p>
            <a:endParaRPr lang="sr-Cyrl-CS"/>
          </a:p>
          <a:p>
            <a:endParaRPr lang="sr-Cyrl-CS"/>
          </a:p>
          <a:p>
            <a:r>
              <a:rPr lang="pl-PL"/>
              <a:t>За две одвојене пропорције </a:t>
            </a:r>
            <a:r>
              <a:rPr lang="sr-Latn-CS" i="1"/>
              <a:t>p</a:t>
            </a:r>
            <a:r>
              <a:rPr lang="sr-Latn-CS" i="1" baseline="-25000"/>
              <a:t>1</a:t>
            </a:r>
            <a:r>
              <a:rPr lang="sr-Latn-CS" i="1"/>
              <a:t> </a:t>
            </a:r>
            <a:r>
              <a:rPr lang="pl-PL"/>
              <a:t>и </a:t>
            </a:r>
            <a:r>
              <a:rPr lang="sr-Latn-CS" i="1"/>
              <a:t>p</a:t>
            </a:r>
            <a:r>
              <a:rPr lang="sr-Latn-CS" i="1" baseline="-25000"/>
              <a:t>2</a:t>
            </a:r>
            <a:r>
              <a:rPr lang="sr-Cyrl-CS"/>
              <a:t>, </a:t>
            </a:r>
            <a:r>
              <a:rPr lang="sr-Latn-CS"/>
              <a:t>стандардна грешка разлике између њих је </a:t>
            </a:r>
          </a:p>
        </p:txBody>
      </p:sp>
      <p:sp>
        <p:nvSpPr>
          <p:cNvPr id="101888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18885" name="Object 5"/>
          <p:cNvGraphicFramePr>
            <a:graphicFrameLocks noChangeAspect="1"/>
          </p:cNvGraphicFramePr>
          <p:nvPr/>
        </p:nvGraphicFramePr>
        <p:xfrm>
          <a:off x="979488" y="2235200"/>
          <a:ext cx="2116137" cy="735013"/>
        </p:xfrm>
        <a:graphic>
          <a:graphicData uri="http://schemas.openxmlformats.org/presentationml/2006/ole">
            <p:oleObj spid="_x0000_s1018885" name="Equation" r:id="rId4" imgW="685800" imgH="241300" progId="">
              <p:embed/>
            </p:oleObj>
          </a:graphicData>
        </a:graphic>
      </p:graphicFrame>
      <p:sp>
        <p:nvSpPr>
          <p:cNvPr id="1018886" name="Rectangle 6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18887" name="Object 7"/>
          <p:cNvGraphicFramePr>
            <a:graphicFrameLocks noChangeAspect="1"/>
          </p:cNvGraphicFramePr>
          <p:nvPr/>
        </p:nvGraphicFramePr>
        <p:xfrm>
          <a:off x="915988" y="4940300"/>
          <a:ext cx="3513137" cy="1054100"/>
        </p:xfrm>
        <a:graphic>
          <a:graphicData uri="http://schemas.openxmlformats.org/presentationml/2006/ole">
            <p:oleObj spid="_x0000_s1018887" name="Equation" r:id="rId5" imgW="1435100" imgH="419100" progId="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56181-D5EB-4A16-B2DE-A1C7955D5488}" type="slidenum">
              <a:rPr lang="en-US"/>
              <a:pPr/>
              <a:t>36</a:t>
            </a:fld>
            <a:endParaRPr lang="en-US"/>
          </a:p>
        </p:txBody>
      </p:sp>
      <p:sp>
        <p:nvSpPr>
          <p:cNvPr id="1020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2600"/>
              <a:t>Kашаљ током дана или ноћи </a:t>
            </a:r>
            <a:r>
              <a:rPr lang="sr-Cyrl-CS" sz="2600"/>
              <a:t>код деце која имају</a:t>
            </a:r>
            <a:r>
              <a:rPr lang="sr-Latn-CS" sz="2600"/>
              <a:t> 14 година и бронхитис пре 5-</a:t>
            </a:r>
            <a:r>
              <a:rPr lang="sr-Cyrl-CS" sz="2600"/>
              <a:t>т</a:t>
            </a:r>
            <a:r>
              <a:rPr lang="sr-Latn-CS" sz="2600"/>
              <a:t>е године</a:t>
            </a:r>
            <a:r>
              <a:rPr lang="sr-Cyrl-CS" sz="2600"/>
              <a:t> живота </a:t>
            </a:r>
            <a:endParaRPr lang="sr-Latn-CS" sz="2600"/>
          </a:p>
        </p:txBody>
      </p:sp>
      <p:graphicFrame>
        <p:nvGraphicFramePr>
          <p:cNvPr id="1020931" name="Object 3"/>
          <p:cNvGraphicFramePr>
            <a:graphicFrameLocks noChangeAspect="1"/>
          </p:cNvGraphicFramePr>
          <p:nvPr>
            <p:ph idx="1"/>
          </p:nvPr>
        </p:nvGraphicFramePr>
        <p:xfrm>
          <a:off x="690563" y="1493838"/>
          <a:ext cx="7964487" cy="4633912"/>
        </p:xfrm>
        <a:graphic>
          <a:graphicData uri="http://schemas.openxmlformats.org/presentationml/2006/ole">
            <p:oleObj spid="_x0000_s1020931" name="Document" r:id="rId4" imgW="6077641" imgH="2891398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DCCFC-32B0-48E9-94AB-48FDCD823D2D}" type="slidenum">
              <a:rPr lang="en-US"/>
              <a:pPr/>
              <a:t>37</a:t>
            </a:fld>
            <a:endParaRPr lang="en-US"/>
          </a:p>
        </p:txBody>
      </p:sp>
      <p:sp>
        <p:nvSpPr>
          <p:cNvPr id="1022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Поређење две пропорције</a:t>
            </a:r>
            <a:endParaRPr lang="sr-Latn-CS"/>
          </a:p>
        </p:txBody>
      </p:sp>
      <p:sp>
        <p:nvSpPr>
          <p:cNvPr id="1022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/>
              <a:t>Имамо процену две пропорције </a:t>
            </a:r>
            <a:endParaRPr lang="sr-Cyrl-CS"/>
          </a:p>
          <a:p>
            <a:pPr lvl="1"/>
            <a:r>
              <a:rPr lang="sr-Latn-CS" i="1"/>
              <a:t>p</a:t>
            </a:r>
            <a:r>
              <a:rPr lang="sr-Latn-CS" baseline="-25000"/>
              <a:t>1</a:t>
            </a:r>
            <a:r>
              <a:rPr lang="sr-Latn-CS"/>
              <a:t> = 26/273 = 0.09524 </a:t>
            </a:r>
            <a:endParaRPr lang="sr-Cyrl-CS"/>
          </a:p>
          <a:p>
            <a:pPr lvl="1"/>
            <a:r>
              <a:rPr lang="sr-Latn-CS" i="1"/>
              <a:t>p</a:t>
            </a:r>
            <a:r>
              <a:rPr lang="sr-Latn-CS" baseline="-25000"/>
              <a:t>2</a:t>
            </a:r>
            <a:r>
              <a:rPr lang="sr-Latn-CS"/>
              <a:t> = 44/1046 = 0.04207 </a:t>
            </a:r>
            <a:endParaRPr lang="sr-Cyrl-CS"/>
          </a:p>
          <a:p>
            <a:r>
              <a:rPr lang="sr-Latn-CS"/>
              <a:t>Разлика између њих је </a:t>
            </a:r>
            <a:endParaRPr lang="sr-Cyrl-CS"/>
          </a:p>
          <a:p>
            <a:pPr lvl="1"/>
            <a:r>
              <a:rPr lang="sr-Latn-CS" i="1"/>
              <a:t>p</a:t>
            </a:r>
            <a:r>
              <a:rPr lang="sr-Latn-CS" baseline="-25000"/>
              <a:t>1</a:t>
            </a:r>
            <a:r>
              <a:rPr lang="sr-Latn-CS"/>
              <a:t> - </a:t>
            </a:r>
            <a:r>
              <a:rPr lang="sr-Latn-CS" i="1"/>
              <a:t>p</a:t>
            </a:r>
            <a:r>
              <a:rPr lang="sr-Latn-CS" baseline="-25000"/>
              <a:t>2</a:t>
            </a:r>
            <a:r>
              <a:rPr lang="sr-Latn-CS"/>
              <a:t> = 0.09524 - 0.04207 = 0.05317 </a:t>
            </a:r>
            <a:endParaRPr lang="sr-Cyrl-CS"/>
          </a:p>
          <a:p>
            <a:r>
              <a:rPr lang="sr-Latn-CS"/>
              <a:t>Стандардна грешка разлике је </a:t>
            </a:r>
            <a:endParaRPr lang="sr-Cyrl-CS"/>
          </a:p>
          <a:p>
            <a:pPr lvl="1">
              <a:buFontTx/>
              <a:buNone/>
            </a:pPr>
            <a:endParaRPr lang="sr-Latn-CS" baseline="-25000"/>
          </a:p>
        </p:txBody>
      </p:sp>
      <p:sp>
        <p:nvSpPr>
          <p:cNvPr id="1022980" name="Rectangle 4"/>
          <p:cNvSpPr>
            <a:spLocks noChangeArrowheads="1"/>
          </p:cNvSpPr>
          <p:nvPr/>
        </p:nvSpPr>
        <p:spPr bwMode="auto">
          <a:xfrm>
            <a:off x="0" y="3114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22981" name="Object 5"/>
          <p:cNvGraphicFramePr>
            <a:graphicFrameLocks noChangeAspect="1"/>
          </p:cNvGraphicFramePr>
          <p:nvPr/>
        </p:nvGraphicFramePr>
        <p:xfrm>
          <a:off x="239713" y="4895850"/>
          <a:ext cx="8815387" cy="1238250"/>
        </p:xfrm>
        <a:graphic>
          <a:graphicData uri="http://schemas.openxmlformats.org/presentationml/2006/ole">
            <p:oleObj spid="_x0000_s1022981" name="Equation" r:id="rId4" imgW="4483100" imgH="622300" progId="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95430-239C-4D27-BA9D-A6B8F48BCE16}" type="slidenum">
              <a:rPr lang="en-US"/>
              <a:pPr/>
              <a:t>38</a:t>
            </a:fld>
            <a:endParaRPr lang="en-US"/>
          </a:p>
        </p:txBody>
      </p:sp>
      <p:sp>
        <p:nvSpPr>
          <p:cNvPr id="1025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Поређење две пропорције</a:t>
            </a:r>
            <a:endParaRPr lang="sr-Latn-CS"/>
          </a:p>
        </p:txBody>
      </p:sp>
      <p:sp>
        <p:nvSpPr>
          <p:cNvPr id="1025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Latn-CS" sz="2800"/>
              <a:t>95% </a:t>
            </a:r>
            <a:r>
              <a:rPr lang="pl-PL" sz="2800"/>
              <a:t>интервал поверења </a:t>
            </a:r>
            <a:r>
              <a:rPr lang="sr-Cyrl-CS" sz="2800"/>
              <a:t>за </a:t>
            </a:r>
            <a:r>
              <a:rPr lang="pl-PL" sz="2800"/>
              <a:t>разлик</a:t>
            </a:r>
            <a:r>
              <a:rPr lang="sr-Cyrl-CS" sz="2800"/>
              <a:t>у </a:t>
            </a:r>
            <a:r>
              <a:rPr lang="pl-PL" sz="2800"/>
              <a:t>је </a:t>
            </a:r>
            <a:endParaRPr lang="sr-Cyrl-CS" sz="2800"/>
          </a:p>
          <a:p>
            <a:pPr lvl="1">
              <a:lnSpc>
                <a:spcPct val="90000"/>
              </a:lnSpc>
            </a:pPr>
            <a:r>
              <a:rPr lang="sr-Latn-CS" sz="2400"/>
              <a:t>0.05317 - 1.96 x 0.0188 до 0.05317 + 1.96 x 0.0188</a:t>
            </a:r>
            <a:r>
              <a:rPr lang="sr-Cyrl-CS" sz="2400"/>
              <a:t>, тј. од </a:t>
            </a:r>
            <a:r>
              <a:rPr lang="sr-Latn-CS" sz="2400"/>
              <a:t>0.016 до 0.090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sr-Latn-CS" sz="2800"/>
              <a:t>Иако разлика није потпуно прецизно </a:t>
            </a:r>
            <a:r>
              <a:rPr lang="sr-Cyrl-CS" sz="2800"/>
              <a:t>процењена</a:t>
            </a:r>
            <a:r>
              <a:rPr lang="sr-Latn-CS" sz="2800"/>
              <a:t>, интервал поверења не укључује нулу </a:t>
            </a:r>
            <a:endParaRPr lang="sr-Cyrl-CS" sz="2800"/>
          </a:p>
          <a:p>
            <a:pPr>
              <a:lnSpc>
                <a:spcPct val="90000"/>
              </a:lnSpc>
            </a:pPr>
            <a:r>
              <a:rPr lang="sr-Cyrl-CS" sz="2800"/>
              <a:t>То нам </a:t>
            </a:r>
            <a:r>
              <a:rPr lang="sr-Latn-CS" sz="2800"/>
              <a:t>даје </a:t>
            </a:r>
            <a:r>
              <a:rPr lang="sr-Cyrl-CS" sz="2800"/>
              <a:t>ј</a:t>
            </a:r>
            <a:r>
              <a:rPr lang="sr-Latn-CS" sz="2800"/>
              <a:t>асан доказ да постоји већа вероватноћа да </a:t>
            </a:r>
            <a:r>
              <a:rPr lang="sr-Cyrl-CS" sz="2800"/>
              <a:t>ће </a:t>
            </a:r>
            <a:r>
              <a:rPr lang="sr-Latn-CS" sz="2800"/>
              <a:t>деца </a:t>
            </a:r>
            <a:endParaRPr lang="sr-Cyrl-CS" sz="2800"/>
          </a:p>
          <a:p>
            <a:pPr lvl="1">
              <a:lnSpc>
                <a:spcPct val="90000"/>
              </a:lnSpc>
            </a:pPr>
            <a:r>
              <a:rPr lang="sr-Latn-CS" sz="2400"/>
              <a:t>са пријављеним бронхитисом у периоду раног детињства има</a:t>
            </a:r>
            <a:r>
              <a:rPr lang="sr-Cyrl-CS" sz="2400"/>
              <a:t>ти </a:t>
            </a:r>
            <a:r>
              <a:rPr lang="sr-Latn-CS" sz="2400"/>
              <a:t>респираторне симптоме касније у животу</a:t>
            </a:r>
            <a:r>
              <a:rPr lang="sr-Cyrl-CS" sz="2400"/>
              <a:t> него друга деца</a:t>
            </a: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2CABF-2337-4431-89DB-F86D4AC761BB}" type="slidenum">
              <a:rPr lang="en-US"/>
              <a:pPr/>
              <a:t>39</a:t>
            </a:fld>
            <a:endParaRPr lang="en-US"/>
          </a:p>
        </p:txBody>
      </p:sp>
      <p:sp>
        <p:nvSpPr>
          <p:cNvPr id="1027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Поређење две пропорције</a:t>
            </a:r>
            <a:endParaRPr lang="sr-Latn-CS"/>
          </a:p>
        </p:txBody>
      </p:sp>
      <p:sp>
        <p:nvSpPr>
          <p:cNvPr id="1027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CS" sz="2800"/>
              <a:t>Однос </a:t>
            </a:r>
            <a:r>
              <a:rPr lang="sr-Latn-CS" sz="2800"/>
              <a:t>пропорције деце са кашљем у 14-</a:t>
            </a:r>
            <a:r>
              <a:rPr lang="sr-Cyrl-CS" sz="2800"/>
              <a:t>т</a:t>
            </a:r>
            <a:r>
              <a:rPr lang="sr-Latn-CS" sz="2800"/>
              <a:t>ој години и бронхитисом пре пете године према пропорцији деце са кашљем у 14-</a:t>
            </a:r>
            <a:r>
              <a:rPr lang="sr-Cyrl-CS" sz="2800"/>
              <a:t>т</a:t>
            </a:r>
            <a:r>
              <a:rPr lang="sr-Latn-CS" sz="2800"/>
              <a:t>ој и оних без бронхитиса у петој години је</a:t>
            </a:r>
            <a:endParaRPr lang="sr-Cyrl-CS" sz="2800"/>
          </a:p>
          <a:p>
            <a:pPr>
              <a:lnSpc>
                <a:spcPct val="90000"/>
              </a:lnSpc>
            </a:pPr>
            <a:endParaRPr lang="sr-Cyrl-CS" sz="2800"/>
          </a:p>
          <a:p>
            <a:pPr>
              <a:lnSpc>
                <a:spcPct val="90000"/>
              </a:lnSpc>
            </a:pPr>
            <a:endParaRPr lang="sr-Cyrl-CS" sz="2800"/>
          </a:p>
          <a:p>
            <a:pPr>
              <a:lnSpc>
                <a:spcPct val="90000"/>
              </a:lnSpc>
            </a:pPr>
            <a:r>
              <a:rPr lang="sr-Latn-CS" sz="2800"/>
              <a:t>Деца са бронхитисом пре пете године више него два пута су склонија кашљу у току дана или ноћи у 14-</a:t>
            </a:r>
            <a:r>
              <a:rPr lang="sr-Cyrl-CS" sz="2800"/>
              <a:t>т</a:t>
            </a:r>
            <a:r>
              <a:rPr lang="sr-Latn-CS" sz="2800"/>
              <a:t>ој години од деце без такве историје</a:t>
            </a:r>
          </a:p>
        </p:txBody>
      </p:sp>
      <p:sp>
        <p:nvSpPr>
          <p:cNvPr id="10270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27077" name="Object 5"/>
          <p:cNvGraphicFramePr>
            <a:graphicFrameLocks noChangeAspect="1"/>
          </p:cNvGraphicFramePr>
          <p:nvPr/>
        </p:nvGraphicFramePr>
        <p:xfrm>
          <a:off x="1243013" y="3121025"/>
          <a:ext cx="5441950" cy="569913"/>
        </p:xfrm>
        <a:graphic>
          <a:graphicData uri="http://schemas.openxmlformats.org/presentationml/2006/ole">
            <p:oleObj spid="_x0000_s1027077" name="Equation" r:id="rId4" imgW="1816100" imgH="190500" progId="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5D7A-7EDB-4C1D-BEC4-D35DCC006B1E}" type="slidenum">
              <a:rPr lang="en-US"/>
              <a:pPr/>
              <a:t>4</a:t>
            </a:fld>
            <a:endParaRPr lang="en-US"/>
          </a:p>
        </p:txBody>
      </p:sp>
      <p:sp>
        <p:nvSpPr>
          <p:cNvPr id="963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600"/>
              <a:t>Случајни узорци коришћени у експерименту</a:t>
            </a:r>
            <a:r>
              <a:rPr lang="sr-Cyrl-CS" sz="3600"/>
              <a:t> узорка</a:t>
            </a:r>
            <a:r>
              <a:rPr lang="sr-Latn-CS" sz="3600"/>
              <a:t> </a:t>
            </a:r>
          </a:p>
        </p:txBody>
      </p:sp>
      <p:graphicFrame>
        <p:nvGraphicFramePr>
          <p:cNvPr id="963587" name="Object 3"/>
          <p:cNvGraphicFramePr>
            <a:graphicFrameLocks noChangeAspect="1"/>
          </p:cNvGraphicFramePr>
          <p:nvPr>
            <p:ph idx="1"/>
          </p:nvPr>
        </p:nvGraphicFramePr>
        <p:xfrm>
          <a:off x="1484313" y="1425575"/>
          <a:ext cx="6424612" cy="4979988"/>
        </p:xfrm>
        <a:graphic>
          <a:graphicData uri="http://schemas.openxmlformats.org/presentationml/2006/ole">
            <p:oleObj spid="_x0000_s963587" name="Document" r:id="rId4" imgW="6326126" imgH="4903354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09B44-A6DD-4F19-BD97-9DC413881ED8}" type="slidenum">
              <a:rPr lang="en-US"/>
              <a:pPr/>
              <a:t>40</a:t>
            </a:fld>
            <a:endParaRPr lang="en-US"/>
          </a:p>
        </p:txBody>
      </p:sp>
      <p:sp>
        <p:nvSpPr>
          <p:cNvPr id="1029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Поређење две пропорције</a:t>
            </a:r>
            <a:endParaRPr lang="sr-Latn-CS"/>
          </a:p>
        </p:txBody>
      </p:sp>
      <p:sp>
        <p:nvSpPr>
          <p:cNvPr id="1029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17650"/>
            <a:ext cx="8229600" cy="4725988"/>
          </a:xfrm>
        </p:spPr>
        <p:txBody>
          <a:bodyPr/>
          <a:lstStyle/>
          <a:p>
            <a:r>
              <a:rPr lang="sr-Cyrl-CS"/>
              <a:t>А</a:t>
            </a:r>
            <a:r>
              <a:rPr lang="sr-Latn-CS"/>
              <a:t>ко узмемо логаритам односа, добијамо разлику између два логаритма, јер је </a:t>
            </a:r>
            <a:endParaRPr lang="sr-Cyrl-CS"/>
          </a:p>
          <a:p>
            <a:pPr lvl="1">
              <a:buFontTx/>
              <a:buNone/>
            </a:pPr>
            <a:r>
              <a:rPr lang="sr-Cyrl-CS"/>
              <a:t>  </a:t>
            </a:r>
            <a:r>
              <a:rPr lang="sr-Latn-CS"/>
              <a:t>log(</a:t>
            </a:r>
            <a:r>
              <a:rPr lang="sr-Latn-CS" i="1"/>
              <a:t>p</a:t>
            </a:r>
            <a:r>
              <a:rPr lang="sr-Latn-CS" baseline="-25000"/>
              <a:t>1</a:t>
            </a:r>
            <a:r>
              <a:rPr lang="sr-Latn-CS"/>
              <a:t>/</a:t>
            </a:r>
            <a:r>
              <a:rPr lang="sr-Latn-CS" i="1"/>
              <a:t>p</a:t>
            </a:r>
            <a:r>
              <a:rPr lang="sr-Latn-CS" baseline="-25000"/>
              <a:t>2</a:t>
            </a:r>
            <a:r>
              <a:rPr lang="sr-Latn-CS"/>
              <a:t>) = log(</a:t>
            </a:r>
            <a:r>
              <a:rPr lang="sr-Latn-CS" i="1"/>
              <a:t>p</a:t>
            </a:r>
            <a:r>
              <a:rPr lang="sr-Latn-CS" baseline="-25000"/>
              <a:t>1</a:t>
            </a:r>
            <a:r>
              <a:rPr lang="sr-Latn-CS"/>
              <a:t>) - log(</a:t>
            </a:r>
            <a:r>
              <a:rPr lang="sr-Latn-CS" i="1"/>
              <a:t>p</a:t>
            </a:r>
            <a:r>
              <a:rPr lang="sr-Latn-CS" baseline="-25000"/>
              <a:t>2</a:t>
            </a:r>
            <a:r>
              <a:rPr lang="sr-Latn-CS"/>
              <a:t>)</a:t>
            </a:r>
            <a:endParaRPr lang="sr-Cyrl-CS"/>
          </a:p>
          <a:p>
            <a:r>
              <a:rPr lang="sr-Cyrl-CS"/>
              <a:t>З</a:t>
            </a:r>
            <a:r>
              <a:rPr lang="sr-Latn-CS"/>
              <a:t>а било коју случајну променљиву X са средином µ и </a:t>
            </a:r>
            <a:r>
              <a:rPr lang="sr-Cyrl-CS"/>
              <a:t>варијансом </a:t>
            </a:r>
            <a:r>
              <a:rPr lang="sr-Latn-CS">
                <a:sym typeface="Symbol" pitchFamily="18" charset="2"/>
              </a:rPr>
              <a:t></a:t>
            </a:r>
            <a:r>
              <a:rPr lang="sr-Latn-CS" baseline="30000"/>
              <a:t>2</a:t>
            </a:r>
            <a:r>
              <a:rPr lang="sr-Latn-CS"/>
              <a:t>, приближн</a:t>
            </a:r>
            <a:r>
              <a:rPr lang="sr-Cyrl-CS"/>
              <a:t>а варијанса од </a:t>
            </a:r>
            <a:r>
              <a:rPr lang="sr-Latn-CS"/>
              <a:t>log(</a:t>
            </a:r>
            <a:r>
              <a:rPr lang="sr-Latn-CS" i="1"/>
              <a:t>X</a:t>
            </a:r>
            <a:r>
              <a:rPr lang="sr-Latn-CS"/>
              <a:t>) дат</a:t>
            </a:r>
            <a:r>
              <a:rPr lang="sr-Cyrl-CS"/>
              <a:t>а је </a:t>
            </a:r>
            <a:r>
              <a:rPr lang="sr-Latn-CS"/>
              <a:t>изразом </a:t>
            </a:r>
          </a:p>
        </p:txBody>
      </p:sp>
      <p:sp>
        <p:nvSpPr>
          <p:cNvPr id="1029124" name="Rectangle 4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29125" name="Object 5"/>
          <p:cNvGraphicFramePr>
            <a:graphicFrameLocks noChangeAspect="1"/>
          </p:cNvGraphicFramePr>
          <p:nvPr/>
        </p:nvGraphicFramePr>
        <p:xfrm>
          <a:off x="1239838" y="4895850"/>
          <a:ext cx="3800475" cy="628650"/>
        </p:xfrm>
        <a:graphic>
          <a:graphicData uri="http://schemas.openxmlformats.org/presentationml/2006/ole">
            <p:oleObj spid="_x0000_s1029125" name="Equation" r:id="rId4" imgW="1320227" imgH="215806" progId="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52BD7-3C3A-4032-816E-D727CDD7582F}" type="slidenum">
              <a:rPr lang="en-US"/>
              <a:pPr/>
              <a:t>41</a:t>
            </a:fld>
            <a:endParaRPr lang="en-US"/>
          </a:p>
        </p:txBody>
      </p:sp>
      <p:sp>
        <p:nvSpPr>
          <p:cNvPr id="1031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Поређење две пропорције</a:t>
            </a:r>
            <a:endParaRPr lang="sr-Latn-CS"/>
          </a:p>
        </p:txBody>
      </p:sp>
      <p:sp>
        <p:nvSpPr>
          <p:cNvPr id="1031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CS"/>
              <a:t>Варијанса од </a:t>
            </a:r>
            <a:r>
              <a:rPr lang="sr-Latn-CS"/>
              <a:t>log(</a:t>
            </a:r>
            <a:r>
              <a:rPr lang="sr-Latn-CS" i="1"/>
              <a:t>p</a:t>
            </a:r>
            <a:r>
              <a:rPr lang="sr-Latn-CS"/>
              <a:t>)</a:t>
            </a:r>
            <a:r>
              <a:rPr lang="sr-Cyrl-CS"/>
              <a:t> је</a:t>
            </a:r>
          </a:p>
          <a:p>
            <a:pPr>
              <a:lnSpc>
                <a:spcPct val="90000"/>
              </a:lnSpc>
            </a:pPr>
            <a:endParaRPr lang="sr-Cyrl-CS"/>
          </a:p>
          <a:p>
            <a:pPr>
              <a:lnSpc>
                <a:spcPct val="90000"/>
              </a:lnSpc>
            </a:pPr>
            <a:endParaRPr lang="sr-Cyrl-CS"/>
          </a:p>
          <a:p>
            <a:pPr>
              <a:lnSpc>
                <a:spcPct val="90000"/>
              </a:lnSpc>
            </a:pPr>
            <a:r>
              <a:rPr lang="pl-PL"/>
              <a:t>За разлику између два логаритма </a:t>
            </a:r>
            <a:r>
              <a:rPr lang="sr-Cyrl-CS"/>
              <a:t>добијамо</a:t>
            </a:r>
            <a:r>
              <a:rPr lang="sr-Latn-CS"/>
              <a:t>:</a:t>
            </a:r>
            <a:endParaRPr lang="sr-Cyrl-CS"/>
          </a:p>
          <a:p>
            <a:pPr>
              <a:lnSpc>
                <a:spcPct val="90000"/>
              </a:lnSpc>
            </a:pPr>
            <a:endParaRPr lang="sr-Cyrl-CS"/>
          </a:p>
          <a:p>
            <a:pPr>
              <a:lnSpc>
                <a:spcPct val="90000"/>
              </a:lnSpc>
            </a:pPr>
            <a:endParaRPr lang="sr-Cyrl-CS"/>
          </a:p>
          <a:p>
            <a:pPr>
              <a:lnSpc>
                <a:spcPct val="90000"/>
              </a:lnSpc>
            </a:pPr>
            <a:r>
              <a:rPr lang="pl-PL"/>
              <a:t>Стандардна грешка је квадратни корен овога </a:t>
            </a:r>
            <a:endParaRPr lang="sr-Latn-CS"/>
          </a:p>
        </p:txBody>
      </p:sp>
      <p:sp>
        <p:nvSpPr>
          <p:cNvPr id="1031172" name="Rectangle 4"/>
          <p:cNvSpPr>
            <a:spLocks noChangeArrowheads="1"/>
          </p:cNvSpPr>
          <p:nvPr/>
        </p:nvSpPr>
        <p:spPr bwMode="auto">
          <a:xfrm>
            <a:off x="0" y="3228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31173" name="Object 5"/>
          <p:cNvGraphicFramePr>
            <a:graphicFrameLocks noChangeAspect="1"/>
          </p:cNvGraphicFramePr>
          <p:nvPr/>
        </p:nvGraphicFramePr>
        <p:xfrm>
          <a:off x="1057275" y="2249488"/>
          <a:ext cx="4297363" cy="935037"/>
        </p:xfrm>
        <a:graphic>
          <a:graphicData uri="http://schemas.openxmlformats.org/presentationml/2006/ole">
            <p:oleObj spid="_x0000_s1031173" name="Equation" r:id="rId4" imgW="1841500" imgH="393700" progId="">
              <p:embed/>
            </p:oleObj>
          </a:graphicData>
        </a:graphic>
      </p:graphicFrame>
      <p:sp>
        <p:nvSpPr>
          <p:cNvPr id="1031174" name="Rectangle 6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31175" name="Object 7"/>
          <p:cNvGraphicFramePr>
            <a:graphicFrameLocks noChangeAspect="1"/>
          </p:cNvGraphicFramePr>
          <p:nvPr/>
        </p:nvGraphicFramePr>
        <p:xfrm>
          <a:off x="1030288" y="4203700"/>
          <a:ext cx="7731125" cy="782638"/>
        </p:xfrm>
        <a:graphic>
          <a:graphicData uri="http://schemas.openxmlformats.org/presentationml/2006/ole">
            <p:oleObj spid="_x0000_s1031175" name="Equation" r:id="rId5" imgW="3860800" imgH="381000" progId="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889A0-A7AA-42FC-9ACB-F87AA68603D8}" type="slidenum">
              <a:rPr lang="en-US"/>
              <a:pPr/>
              <a:t>42</a:t>
            </a:fld>
            <a:endParaRPr lang="en-US"/>
          </a:p>
        </p:txBody>
      </p:sp>
      <p:sp>
        <p:nvSpPr>
          <p:cNvPr id="1033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Поређење две пропорције</a:t>
            </a:r>
            <a:endParaRPr lang="sr-Latn-CS"/>
          </a:p>
        </p:txBody>
      </p:sp>
      <p:sp>
        <p:nvSpPr>
          <p:cNvPr id="1033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04950"/>
            <a:ext cx="8335963" cy="4725988"/>
          </a:xfrm>
        </p:spPr>
        <p:txBody>
          <a:bodyPr/>
          <a:lstStyle/>
          <a:p>
            <a:r>
              <a:rPr lang="en-GB" sz="2800"/>
              <a:t>На пример логаритам </a:t>
            </a:r>
            <a:r>
              <a:rPr lang="sr-Cyrl-CS" sz="2800"/>
              <a:t>односа </a:t>
            </a:r>
            <a:r>
              <a:rPr lang="en-GB" sz="2800"/>
              <a:t>је </a:t>
            </a:r>
            <a:endParaRPr lang="sr-Cyrl-CS" sz="2800"/>
          </a:p>
          <a:p>
            <a:endParaRPr lang="sr-Cyrl-CS" sz="2800"/>
          </a:p>
          <a:p>
            <a:r>
              <a:rPr lang="sr-Cyrl-CS" sz="2800"/>
              <a:t>И</a:t>
            </a:r>
            <a:r>
              <a:rPr lang="sr-Latn-CS" sz="2800"/>
              <a:t> стандардна грешка је:</a:t>
            </a:r>
            <a:endParaRPr lang="sr-Cyrl-CS" sz="2800"/>
          </a:p>
          <a:p>
            <a:endParaRPr lang="sr-Cyrl-CS" sz="2800"/>
          </a:p>
          <a:p>
            <a:endParaRPr lang="sr-Cyrl-CS" sz="2800"/>
          </a:p>
          <a:p>
            <a:endParaRPr lang="sr-Cyrl-CS" sz="2800"/>
          </a:p>
          <a:p>
            <a:r>
              <a:rPr lang="sr-Latn-CS" sz="2800"/>
              <a:t>95% </a:t>
            </a:r>
            <a:r>
              <a:rPr lang="pl-PL" sz="2800"/>
              <a:t>интервал поверења за логаритам односа је </a:t>
            </a:r>
            <a:r>
              <a:rPr lang="sr-Cyrl-CS" sz="2800"/>
              <a:t>стога </a:t>
            </a:r>
          </a:p>
          <a:p>
            <a:endParaRPr lang="sr-Latn-CS" sz="2800"/>
          </a:p>
        </p:txBody>
      </p:sp>
      <p:sp>
        <p:nvSpPr>
          <p:cNvPr id="103322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33221" name="Object 5"/>
          <p:cNvGraphicFramePr>
            <a:graphicFrameLocks noChangeAspect="1"/>
          </p:cNvGraphicFramePr>
          <p:nvPr/>
        </p:nvGraphicFramePr>
        <p:xfrm>
          <a:off x="1109663" y="1957388"/>
          <a:ext cx="3933825" cy="517525"/>
        </p:xfrm>
        <a:graphic>
          <a:graphicData uri="http://schemas.openxmlformats.org/presentationml/2006/ole">
            <p:oleObj spid="_x0000_s1033221" name="Equation" r:id="rId4" imgW="1447560" imgH="190440" progId="">
              <p:embed/>
            </p:oleObj>
          </a:graphicData>
        </a:graphic>
      </p:graphicFrame>
      <p:sp>
        <p:nvSpPr>
          <p:cNvPr id="1033222" name="Rectangle 6"/>
          <p:cNvSpPr>
            <a:spLocks noChangeArrowheads="1"/>
          </p:cNvSpPr>
          <p:nvPr/>
        </p:nvSpPr>
        <p:spPr bwMode="auto">
          <a:xfrm>
            <a:off x="0" y="3114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33223" name="Object 7"/>
          <p:cNvGraphicFramePr>
            <a:graphicFrameLocks noChangeAspect="1"/>
          </p:cNvGraphicFramePr>
          <p:nvPr/>
        </p:nvGraphicFramePr>
        <p:xfrm>
          <a:off x="793750" y="3071813"/>
          <a:ext cx="7969250" cy="1128712"/>
        </p:xfrm>
        <a:graphic>
          <a:graphicData uri="http://schemas.openxmlformats.org/presentationml/2006/ole">
            <p:oleObj spid="_x0000_s1033223" name="Equation" r:id="rId5" imgW="4445000" imgH="622300" progId="">
              <p:embed/>
            </p:oleObj>
          </a:graphicData>
        </a:graphic>
      </p:graphicFrame>
      <p:graphicFrame>
        <p:nvGraphicFramePr>
          <p:cNvPr id="1033224" name="Object 8"/>
          <p:cNvGraphicFramePr>
            <a:graphicFrameLocks noChangeAspect="1"/>
          </p:cNvGraphicFramePr>
          <p:nvPr>
            <p:ph sz="half" idx="2"/>
          </p:nvPr>
        </p:nvGraphicFramePr>
        <p:xfrm>
          <a:off x="558800" y="5456238"/>
          <a:ext cx="8245475" cy="781050"/>
        </p:xfrm>
        <a:graphic>
          <a:graphicData uri="http://schemas.openxmlformats.org/presentationml/2006/ole">
            <p:oleObj spid="_x0000_s1033224" name="Document" r:id="rId6" imgW="5753279" imgH="240830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81B1C-5C58-4C60-83F9-1B2B70B0006D}" type="slidenum">
              <a:rPr lang="en-US"/>
              <a:pPr/>
              <a:t>43</a:t>
            </a:fld>
            <a:endParaRPr lang="en-US"/>
          </a:p>
        </p:txBody>
      </p:sp>
      <p:sp>
        <p:nvSpPr>
          <p:cNvPr id="1035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Поређење две пропорције</a:t>
            </a:r>
            <a:endParaRPr lang="sr-Latn-CS"/>
          </a:p>
        </p:txBody>
      </p:sp>
      <p:sp>
        <p:nvSpPr>
          <p:cNvPr id="1035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17650"/>
            <a:ext cx="8101013" cy="47259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sr-Latn-CS" sz="2800"/>
              <a:t>95% </a:t>
            </a:r>
            <a:r>
              <a:rPr lang="pl-PL" sz="2800"/>
              <a:t>интервал поверења</a:t>
            </a:r>
            <a:r>
              <a:rPr lang="sr-Cyrl-CS" sz="2800"/>
              <a:t> је од </a:t>
            </a:r>
            <a:r>
              <a:rPr lang="sr-Latn-CS" sz="2800"/>
              <a:t>0.35089 до 1.28324</a:t>
            </a:r>
            <a:endParaRPr lang="sr-Cyrl-CS" sz="2800"/>
          </a:p>
          <a:p>
            <a:pPr>
              <a:lnSpc>
                <a:spcPct val="90000"/>
              </a:lnSpc>
            </a:pPr>
            <a:r>
              <a:rPr lang="sr-Latn-CS" sz="2800"/>
              <a:t>95% интервал поверења за </a:t>
            </a:r>
            <a:r>
              <a:rPr lang="sr-Cyrl-CS" sz="2800"/>
              <a:t>однос </a:t>
            </a:r>
            <a:r>
              <a:rPr lang="sr-Latn-CS" sz="2800"/>
              <a:t>пропорција је антилогаритам ово</a:t>
            </a:r>
            <a:r>
              <a:rPr lang="sr-Cyrl-CS" sz="2800"/>
              <a:t>га</a:t>
            </a:r>
          </a:p>
          <a:p>
            <a:pPr>
              <a:lnSpc>
                <a:spcPct val="90000"/>
              </a:lnSpc>
            </a:pPr>
            <a:endParaRPr lang="sr-Cyrl-CS" sz="2800"/>
          </a:p>
          <a:p>
            <a:pPr>
              <a:lnSpc>
                <a:spcPct val="90000"/>
              </a:lnSpc>
            </a:pPr>
            <a:r>
              <a:rPr lang="sr-Cyrl-CS" sz="2800"/>
              <a:t>То је од </a:t>
            </a:r>
            <a:r>
              <a:rPr lang="sr-Latn-CS" sz="2800"/>
              <a:t>1.42 до 3.61</a:t>
            </a:r>
            <a:endParaRPr lang="sr-Cyrl-CS" sz="2800"/>
          </a:p>
          <a:p>
            <a:pPr>
              <a:lnSpc>
                <a:spcPct val="90000"/>
              </a:lnSpc>
            </a:pPr>
            <a:r>
              <a:rPr lang="sr-Cyrl-CS" sz="2800"/>
              <a:t>П</a:t>
            </a:r>
            <a:r>
              <a:rPr lang="sr-Latn-CS" sz="2800"/>
              <a:t>роцењујемо да је пропорција деце пријављене са кашљем током дана или ноћи са историјом бронхитиса </a:t>
            </a:r>
            <a:endParaRPr lang="sr-Cyrl-CS" sz="2800"/>
          </a:p>
          <a:p>
            <a:pPr lvl="1">
              <a:lnSpc>
                <a:spcPct val="90000"/>
              </a:lnSpc>
            </a:pPr>
            <a:r>
              <a:rPr lang="sr-Latn-CS" sz="2400"/>
              <a:t>између 1</a:t>
            </a:r>
            <a:r>
              <a:rPr lang="sr-Cyrl-CS" sz="2400"/>
              <a:t>.</a:t>
            </a:r>
            <a:r>
              <a:rPr lang="sr-Latn-CS" sz="2400"/>
              <a:t>4 и 3</a:t>
            </a:r>
            <a:r>
              <a:rPr lang="sr-Cyrl-CS" sz="2400"/>
              <a:t>.</a:t>
            </a:r>
            <a:r>
              <a:rPr lang="sr-Latn-CS" sz="2400"/>
              <a:t>6 пута п</a:t>
            </a:r>
            <a:r>
              <a:rPr lang="sr-Cyrl-CS" sz="2400"/>
              <a:t>р</a:t>
            </a:r>
            <a:r>
              <a:rPr lang="sr-Latn-CS" sz="2400"/>
              <a:t>опорције </a:t>
            </a:r>
            <a:r>
              <a:rPr lang="sr-Cyrl-CS" sz="2400"/>
              <a:t>код деце </a:t>
            </a:r>
            <a:r>
              <a:rPr lang="sr-Latn-CS" sz="2400"/>
              <a:t>без историје бронхитис</a:t>
            </a:r>
            <a:r>
              <a:rPr lang="sr-Cyrl-CS" sz="2400"/>
              <a:t>а</a:t>
            </a:r>
            <a:endParaRPr lang="sr-Latn-CS" sz="2400"/>
          </a:p>
        </p:txBody>
      </p:sp>
      <p:graphicFrame>
        <p:nvGraphicFramePr>
          <p:cNvPr id="1035268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1095375" y="3043238"/>
          <a:ext cx="2755900" cy="722312"/>
        </p:xfrm>
        <a:graphic>
          <a:graphicData uri="http://schemas.openxmlformats.org/presentationml/2006/ole">
            <p:oleObj spid="_x0000_s1035268" name="Document" r:id="rId4" imgW="5753279" imgH="266389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EF9F0-F168-4814-A419-6E1C16863876}" type="slidenum">
              <a:rPr lang="en-US"/>
              <a:pPr/>
              <a:t>44</a:t>
            </a:fld>
            <a:endParaRPr lang="en-US"/>
          </a:p>
        </p:txBody>
      </p:sp>
      <p:sp>
        <p:nvSpPr>
          <p:cNvPr id="1037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Поређење две пропорције</a:t>
            </a:r>
            <a:endParaRPr lang="sr-Latn-CS"/>
          </a:p>
        </p:txBody>
      </p:sp>
      <p:sp>
        <p:nvSpPr>
          <p:cNvPr id="1037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sz="2800"/>
              <a:t>Пропорција појединаца у популацији код којих се обољење разви</a:t>
            </a:r>
            <a:r>
              <a:rPr lang="sr-Cyrl-CS" sz="2800"/>
              <a:t>ја </a:t>
            </a:r>
            <a:r>
              <a:rPr lang="sr-Latn-CS" sz="2800"/>
              <a:t>или с</a:t>
            </a:r>
            <a:r>
              <a:rPr lang="sr-Cyrl-CS" sz="2800"/>
              <a:t>е јавио </a:t>
            </a:r>
            <a:r>
              <a:rPr lang="sr-Latn-CS" sz="2800"/>
              <a:t>симптом је једнака вероватноћи да ће се код било ког појединца развити ово обољење</a:t>
            </a:r>
            <a:endParaRPr lang="sr-Cyrl-CS" sz="2800"/>
          </a:p>
          <a:p>
            <a:pPr lvl="1"/>
            <a:r>
              <a:rPr lang="sr-Cyrl-CS" sz="2400"/>
              <a:t>т</a:t>
            </a:r>
            <a:r>
              <a:rPr lang="sr-Latn-CS" sz="2400"/>
              <a:t>о се назива </a:t>
            </a:r>
            <a:r>
              <a:rPr lang="sr-Latn-CS" sz="2400" b="1"/>
              <a:t>ризик</a:t>
            </a:r>
            <a:r>
              <a:rPr lang="sr-Latn-CS" sz="2400"/>
              <a:t> </a:t>
            </a:r>
            <a:r>
              <a:rPr lang="sr-Cyrl-CS" sz="2400"/>
              <a:t>(</a:t>
            </a:r>
            <a:r>
              <a:rPr lang="sr-Latn-CS" sz="2400" b="1" i="1"/>
              <a:t>risk</a:t>
            </a:r>
            <a:r>
              <a:rPr lang="sr-Cyrl-CS" sz="2400"/>
              <a:t>) </a:t>
            </a:r>
            <a:r>
              <a:rPr lang="sr-Latn-CS" sz="2400"/>
              <a:t>од индивидуалног развијања обољења</a:t>
            </a:r>
            <a:endParaRPr lang="sr-Cyrl-CS" sz="2400"/>
          </a:p>
          <a:p>
            <a:r>
              <a:rPr lang="sr-Latn-CS" sz="2800"/>
              <a:t>Ода</a:t>
            </a:r>
            <a:r>
              <a:rPr lang="sr-Cyrl-CS" sz="2800"/>
              <a:t>вде </a:t>
            </a:r>
            <a:r>
              <a:rPr lang="sr-Latn-CS" sz="2800"/>
              <a:t>је у табели </a:t>
            </a:r>
            <a:r>
              <a:rPr lang="sr-Cyrl-CS" sz="2800"/>
              <a:t>5</a:t>
            </a:r>
            <a:r>
              <a:rPr lang="sr-Latn-CS" sz="2800"/>
              <a:t>.3 ризик да ће </a:t>
            </a:r>
            <a:endParaRPr lang="sr-Cyrl-CS" sz="2800"/>
          </a:p>
          <a:p>
            <a:pPr lvl="1"/>
            <a:r>
              <a:rPr lang="sr-Latn-CS" sz="2400"/>
              <a:t>дете са бронхитисом пре пете године кашљати у четрнаестој години 26/273 = 0.09524, а </a:t>
            </a:r>
            <a:endParaRPr lang="sr-Cyrl-CS" sz="2400"/>
          </a:p>
          <a:p>
            <a:pPr lvl="1"/>
            <a:r>
              <a:rPr lang="sr-Latn-CS" sz="2400"/>
              <a:t>ризик за децу која нису имала бронхитис</a:t>
            </a:r>
            <a:r>
              <a:rPr lang="sr-Cyrl-CS" sz="2400"/>
              <a:t> </a:t>
            </a:r>
            <a:r>
              <a:rPr lang="sr-Latn-CS" sz="2400"/>
              <a:t>пре пете године </a:t>
            </a:r>
            <a:r>
              <a:rPr lang="sr-Cyrl-CS" sz="2400"/>
              <a:t>је </a:t>
            </a:r>
            <a:r>
              <a:rPr lang="sr-Latn-CS" sz="2400"/>
              <a:t>44/1046 = 0.04207. 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89DA3-BFAA-4B2C-8095-8FDF34303404}" type="slidenum">
              <a:rPr lang="en-US"/>
              <a:pPr/>
              <a:t>45</a:t>
            </a:fld>
            <a:endParaRPr lang="en-US"/>
          </a:p>
        </p:txBody>
      </p:sp>
      <p:sp>
        <p:nvSpPr>
          <p:cNvPr id="1039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Поређење две пропорције</a:t>
            </a:r>
            <a:endParaRPr lang="sr-Latn-CS"/>
          </a:p>
        </p:txBody>
      </p:sp>
      <p:sp>
        <p:nvSpPr>
          <p:cNvPr id="1039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/>
              <a:t>Да бисмо упоредили ризике код људи са и без одређених фактора ризика, </a:t>
            </a:r>
            <a:endParaRPr lang="sr-Cyrl-CS"/>
          </a:p>
          <a:p>
            <a:pPr lvl="1"/>
            <a:r>
              <a:rPr lang="sr-Latn-CS"/>
              <a:t>гледамо </a:t>
            </a:r>
            <a:r>
              <a:rPr lang="sr-Cyrl-CS"/>
              <a:t>однос између </a:t>
            </a:r>
            <a:r>
              <a:rPr lang="sr-Latn-CS"/>
              <a:t>ризик</a:t>
            </a:r>
            <a:r>
              <a:rPr lang="sr-Cyrl-CS"/>
              <a:t>а са фактором и ризика без фактора, </a:t>
            </a:r>
            <a:r>
              <a:rPr lang="sr-Latn-CS" b="1"/>
              <a:t>релативни ризик</a:t>
            </a:r>
            <a:endParaRPr lang="sr-Cyrl-CS"/>
          </a:p>
          <a:p>
            <a:pPr lvl="1"/>
            <a:r>
              <a:rPr lang="sr-Latn-CS"/>
              <a:t>релативни ризик за кашаљ </a:t>
            </a:r>
            <a:r>
              <a:rPr lang="sr-Cyrl-CS"/>
              <a:t>код деце са </a:t>
            </a:r>
            <a:r>
              <a:rPr lang="sr-Latn-CS"/>
              <a:t>четрнаест годин</a:t>
            </a:r>
            <a:r>
              <a:rPr lang="sr-Cyrl-CS"/>
              <a:t>а која су имала </a:t>
            </a:r>
            <a:r>
              <a:rPr lang="sr-Latn-CS"/>
              <a:t>бронхитис пре пете године је 2</a:t>
            </a:r>
            <a:r>
              <a:rPr lang="sr-Cyrl-CS"/>
              <a:t>.</a:t>
            </a:r>
            <a:r>
              <a:rPr lang="sr-Latn-CS"/>
              <a:t>26</a:t>
            </a:r>
          </a:p>
          <a:p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C313D-FFF9-42CE-97EA-D7FFB83CE76F}" type="slidenum">
              <a:rPr lang="en-US"/>
              <a:pPr/>
              <a:t>5</a:t>
            </a:fld>
            <a:endParaRPr lang="en-US"/>
          </a:p>
        </p:txBody>
      </p:sp>
      <p:sp>
        <p:nvSpPr>
          <p:cNvPr id="965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Расподела популације</a:t>
            </a:r>
          </a:p>
        </p:txBody>
      </p:sp>
      <p:sp>
        <p:nvSpPr>
          <p:cNvPr id="965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sz="2600"/>
              <a:t>Ове </a:t>
            </a:r>
            <a:r>
              <a:rPr lang="sr-Cyrl-CS" sz="2600"/>
              <a:t>средине </a:t>
            </a:r>
            <a:r>
              <a:rPr lang="sr-Latn-CS" sz="2600"/>
              <a:t>узорка нису све исте</a:t>
            </a:r>
          </a:p>
          <a:p>
            <a:r>
              <a:rPr lang="sr-Latn-CS" sz="2600"/>
              <a:t>Оне показују случајну променљив</a:t>
            </a:r>
            <a:r>
              <a:rPr lang="sr-Cyrl-CS" sz="2600"/>
              <a:t>у</a:t>
            </a:r>
            <a:endParaRPr lang="sr-Latn-CS" sz="2600"/>
          </a:p>
          <a:p>
            <a:r>
              <a:rPr lang="sr-Latn-CS" sz="2600"/>
              <a:t>Kада бисмо могли да искористимо свих 3</a:t>
            </a:r>
            <a:r>
              <a:rPr lang="sr-Cyrl-CS" sz="2600"/>
              <a:t> </a:t>
            </a:r>
            <a:r>
              <a:rPr lang="sr-Latn-CS" sz="2600"/>
              <a:t>921</a:t>
            </a:r>
            <a:r>
              <a:rPr lang="sr-Cyrl-CS" sz="2600"/>
              <a:t> </a:t>
            </a:r>
            <a:r>
              <a:rPr lang="sr-Latn-CS" sz="2600"/>
              <a:t>225 могућих узорака за величину 4 и</a:t>
            </a:r>
            <a:r>
              <a:rPr lang="sr-Cyrl-CS" sz="2600"/>
              <a:t> </a:t>
            </a:r>
            <a:r>
              <a:rPr lang="sr-Latn-CS" sz="2600"/>
              <a:t>израчунамо њихове </a:t>
            </a:r>
            <a:r>
              <a:rPr lang="sr-Cyrl-CS" sz="2600"/>
              <a:t>средине</a:t>
            </a:r>
            <a:r>
              <a:rPr lang="sr-Latn-CS" sz="2600"/>
              <a:t>, ове </a:t>
            </a:r>
            <a:r>
              <a:rPr lang="sr-Cyrl-CS" sz="2600"/>
              <a:t>средине саме </a:t>
            </a:r>
            <a:r>
              <a:rPr lang="sr-Latn-CS" sz="2600"/>
              <a:t>би формирале расподелу</a:t>
            </a:r>
            <a:endParaRPr lang="sr-Cyrl-CS" sz="2600"/>
          </a:p>
          <a:p>
            <a:r>
              <a:rPr lang="sr-Latn-CS" sz="2600"/>
              <a:t>Наших 20 </a:t>
            </a:r>
            <a:r>
              <a:rPr lang="sr-Cyrl-CS" sz="2600"/>
              <a:t>средина </a:t>
            </a:r>
            <a:r>
              <a:rPr lang="sr-Latn-CS" sz="2600"/>
              <a:t>узорака су сам</a:t>
            </a:r>
            <a:r>
              <a:rPr lang="sr-Cyrl-CS" sz="2600"/>
              <a:t>е </a:t>
            </a:r>
            <a:r>
              <a:rPr lang="sr-Latn-CS" sz="2600"/>
              <a:t>по себи узорци из ове расподеле</a:t>
            </a:r>
            <a:endParaRPr lang="sr-Cyrl-CS" sz="2600"/>
          </a:p>
          <a:p>
            <a:r>
              <a:rPr lang="sr-Latn-CS" sz="2600"/>
              <a:t>Расподела свих мог</a:t>
            </a:r>
            <a:r>
              <a:rPr lang="sr-Cyrl-CS" sz="2600"/>
              <a:t>ућ</a:t>
            </a:r>
            <a:r>
              <a:rPr lang="sr-Latn-CS" sz="2600"/>
              <a:t>их </a:t>
            </a:r>
            <a:r>
              <a:rPr lang="sr-Cyrl-CS" sz="2600"/>
              <a:t>средина </a:t>
            </a:r>
            <a:r>
              <a:rPr lang="sr-Latn-CS" sz="2600"/>
              <a:t>узорака се зове</a:t>
            </a:r>
            <a:r>
              <a:rPr lang="sr-Cyrl-CS" sz="2600"/>
              <a:t> </a:t>
            </a:r>
            <a:r>
              <a:rPr lang="sr-Latn-CS" sz="2600" b="1"/>
              <a:t>расподел</a:t>
            </a:r>
            <a:r>
              <a:rPr lang="sr-Cyrl-CS" sz="2600" b="1"/>
              <a:t>а</a:t>
            </a:r>
            <a:r>
              <a:rPr lang="sr-Cyrl-CS" sz="2600"/>
              <a:t> </a:t>
            </a:r>
            <a:r>
              <a:rPr lang="sr-Cyrl-CS" sz="2600" b="1"/>
              <a:t>узорка </a:t>
            </a:r>
            <a:r>
              <a:rPr lang="sr-Cyrl-CS" sz="2600"/>
              <a:t>(</a:t>
            </a:r>
            <a:r>
              <a:rPr lang="sr-Latn-CS" sz="2600" b="1"/>
              <a:t>sampling distribution</a:t>
            </a:r>
            <a:r>
              <a:rPr lang="sr-Cyrl-CS" sz="2600"/>
              <a:t>)</a:t>
            </a:r>
            <a:endParaRPr lang="sr-Latn-CS" sz="26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F3B0F-D0D2-484E-944B-707A3FBBBA02}" type="slidenum">
              <a:rPr lang="en-US"/>
              <a:pPr/>
              <a:t>6</a:t>
            </a:fld>
            <a:endParaRPr lang="en-US"/>
          </a:p>
        </p:txBody>
      </p:sp>
      <p:sp>
        <p:nvSpPr>
          <p:cNvPr id="967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Стандардна грешка </a:t>
            </a:r>
            <a:r>
              <a:rPr lang="sr-Cyrl-CS" sz="3600"/>
              <a:t>средине </a:t>
            </a:r>
            <a:r>
              <a:rPr lang="en-GB" sz="3600"/>
              <a:t>узорка </a:t>
            </a:r>
            <a:endParaRPr lang="sr-Latn-CS" sz="3600"/>
          </a:p>
        </p:txBody>
      </p:sp>
      <p:sp>
        <p:nvSpPr>
          <p:cNvPr id="9676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04950"/>
            <a:ext cx="8167688" cy="4725988"/>
          </a:xfrm>
        </p:spPr>
        <p:txBody>
          <a:bodyPr/>
          <a:lstStyle/>
          <a:p>
            <a:r>
              <a:rPr lang="sr-Latn-CS" sz="2400"/>
              <a:t>Пошто је </a:t>
            </a:r>
            <a:r>
              <a:rPr lang="sr-Cyrl-CS" sz="2400"/>
              <a:t>наш </a:t>
            </a:r>
            <a:r>
              <a:rPr lang="sr-Latn-CS" sz="2400"/>
              <a:t>узорак од 20 </a:t>
            </a:r>
            <a:r>
              <a:rPr lang="sr-Cyrl-CS" sz="2400"/>
              <a:t>средина </a:t>
            </a:r>
            <a:r>
              <a:rPr lang="sr-Latn-CS" sz="2400"/>
              <a:t>случајан узорак из </a:t>
            </a:r>
            <a:r>
              <a:rPr lang="sr-Cyrl-CS" sz="2400"/>
              <a:t>средине</a:t>
            </a:r>
            <a:r>
              <a:rPr lang="sr-Latn-CS" sz="2400"/>
              <a:t>, можемо ово користити да проценимо неке параметре расподеле</a:t>
            </a:r>
            <a:endParaRPr lang="sr-Cyrl-CS" sz="2400"/>
          </a:p>
          <a:p>
            <a:r>
              <a:rPr lang="sr-Latn-CS" sz="2400"/>
              <a:t>Двадесет </a:t>
            </a:r>
            <a:r>
              <a:rPr lang="sr-Cyrl-CS" sz="2400"/>
              <a:t>средина </a:t>
            </a:r>
            <a:r>
              <a:rPr lang="sr-Latn-CS" sz="2400"/>
              <a:t>имају своју средину и стандардно одступање</a:t>
            </a:r>
            <a:endParaRPr lang="sr-Cyrl-CS" sz="2400"/>
          </a:p>
          <a:p>
            <a:r>
              <a:rPr lang="sr-Latn-CS" sz="2400"/>
              <a:t>Средина је 5.1</a:t>
            </a:r>
            <a:r>
              <a:rPr lang="sr-Cyrl-CS" sz="2400"/>
              <a:t> и </a:t>
            </a:r>
            <a:r>
              <a:rPr lang="sr-Latn-CS" sz="2400"/>
              <a:t>стандардно одступање је 1.1</a:t>
            </a:r>
            <a:endParaRPr lang="sr-Cyrl-CS" sz="2400"/>
          </a:p>
          <a:p>
            <a:pPr lvl="1"/>
            <a:r>
              <a:rPr lang="sr-Cyrl-CS" sz="2000"/>
              <a:t>с</a:t>
            </a:r>
            <a:r>
              <a:rPr lang="sr-Latn-CS" sz="2000"/>
              <a:t>редина целе популације је 4.7, </a:t>
            </a:r>
            <a:r>
              <a:rPr lang="sr-Cyrl-CS" sz="2000"/>
              <a:t>ш</a:t>
            </a:r>
            <a:r>
              <a:rPr lang="sr-Latn-CS" sz="2000"/>
              <a:t>то је бли</a:t>
            </a:r>
            <a:r>
              <a:rPr lang="sr-Cyrl-CS" sz="2000"/>
              <a:t>з</a:t>
            </a:r>
            <a:r>
              <a:rPr lang="sr-Latn-CS" sz="2000"/>
              <a:t>у средин</a:t>
            </a:r>
            <a:r>
              <a:rPr lang="sr-Cyrl-CS" sz="2000"/>
              <a:t>е </a:t>
            </a:r>
            <a:r>
              <a:rPr lang="sr-Latn-CS" sz="2000"/>
              <a:t>узор</a:t>
            </a:r>
            <a:r>
              <a:rPr lang="sr-Cyrl-CS" sz="2000"/>
              <a:t>а</a:t>
            </a:r>
            <a:r>
              <a:rPr lang="sr-Latn-CS" sz="2000"/>
              <a:t>ка</a:t>
            </a:r>
            <a:endParaRPr lang="sr-Cyrl-CS" sz="2000"/>
          </a:p>
          <a:p>
            <a:pPr lvl="1"/>
            <a:r>
              <a:rPr lang="sr-Latn-CS" sz="2000"/>
              <a:t>стандардно одступање </a:t>
            </a:r>
            <a:r>
              <a:rPr lang="sr-Cyrl-CS" sz="2000"/>
              <a:t>целе </a:t>
            </a:r>
            <a:r>
              <a:rPr lang="sr-Latn-CS" sz="2000"/>
              <a:t>популације је 2.9, </a:t>
            </a:r>
            <a:r>
              <a:rPr lang="sr-Cyrl-CS" sz="2000"/>
              <a:t>ш</a:t>
            </a:r>
            <a:r>
              <a:rPr lang="sr-Latn-CS" sz="2000"/>
              <a:t>то је знатно веће од стандардно</a:t>
            </a:r>
            <a:r>
              <a:rPr lang="sr-Cyrl-CS" sz="2000"/>
              <a:t>г</a:t>
            </a:r>
            <a:r>
              <a:rPr lang="sr-Latn-CS" sz="2000"/>
              <a:t> одступањ</a:t>
            </a:r>
            <a:r>
              <a:rPr lang="sr-Cyrl-CS" sz="2000"/>
              <a:t>а узорка</a:t>
            </a:r>
            <a:endParaRPr lang="sr-Latn-CS" sz="2000"/>
          </a:p>
        </p:txBody>
      </p:sp>
      <p:graphicFrame>
        <p:nvGraphicFramePr>
          <p:cNvPr id="967684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292100" y="5276850"/>
          <a:ext cx="8729663" cy="1095375"/>
        </p:xfrm>
        <a:graphic>
          <a:graphicData uri="http://schemas.openxmlformats.org/presentationml/2006/ole">
            <p:oleObj spid="_x0000_s967684" name="Document" r:id="rId4" imgW="5919056" imgH="945680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71328-8163-4D02-A2DE-CC94B6986E73}" type="slidenum">
              <a:rPr lang="en-US"/>
              <a:pPr/>
              <a:t>7</a:t>
            </a:fld>
            <a:endParaRPr lang="en-US"/>
          </a:p>
        </p:txBody>
      </p:sp>
      <p:sp>
        <p:nvSpPr>
          <p:cNvPr id="969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600"/>
              <a:t>Расподела популације и средине узорк</a:t>
            </a:r>
            <a:r>
              <a:rPr lang="sr-Cyrl-CS" sz="3600"/>
              <a:t>а</a:t>
            </a:r>
            <a:endParaRPr lang="sr-Latn-CS" sz="3600"/>
          </a:p>
        </p:txBody>
      </p:sp>
      <p:pic>
        <p:nvPicPr>
          <p:cNvPr id="969731" name="Picture 3" descr="Slika 5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49363" y="1385888"/>
            <a:ext cx="6719887" cy="5029200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ACB29-4FF0-4CFB-872E-EDABC115126E}" type="slidenum">
              <a:rPr lang="en-US"/>
              <a:pPr/>
              <a:t>8</a:t>
            </a:fld>
            <a:endParaRPr lang="en-US"/>
          </a:p>
        </p:txBody>
      </p:sp>
      <p:sp>
        <p:nvSpPr>
          <p:cNvPr id="971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Узорци </a:t>
            </a:r>
            <a:r>
              <a:rPr lang="sr-Latn-CS" sz="3600"/>
              <a:t>средин</a:t>
            </a:r>
            <a:r>
              <a:rPr lang="sr-Cyrl-CS" sz="3600"/>
              <a:t>а </a:t>
            </a:r>
            <a:r>
              <a:rPr lang="sr-Latn-CS" sz="3600"/>
              <a:t>из Стандардне Нормалне </a:t>
            </a:r>
            <a:r>
              <a:rPr lang="sr-Cyrl-CS" sz="3600"/>
              <a:t>променљиве</a:t>
            </a:r>
            <a:r>
              <a:rPr lang="sr-Latn-CS" sz="3600"/>
              <a:t> </a:t>
            </a:r>
          </a:p>
        </p:txBody>
      </p:sp>
      <p:sp>
        <p:nvSpPr>
          <p:cNvPr id="971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971780" name="Picture 4" descr="Slika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41388" y="1411288"/>
            <a:ext cx="7185025" cy="494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7D4D-8E06-4DCF-9818-4CF638568B37}" type="slidenum">
              <a:rPr lang="en-US"/>
              <a:pPr/>
              <a:t>9</a:t>
            </a:fld>
            <a:endParaRPr lang="en-US"/>
          </a:p>
        </p:txBody>
      </p:sp>
      <p:sp>
        <p:nvSpPr>
          <p:cNvPr id="973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Стандардна грешка </a:t>
            </a:r>
            <a:r>
              <a:rPr lang="sr-Cyrl-CS" sz="3600"/>
              <a:t>средине </a:t>
            </a:r>
            <a:r>
              <a:rPr lang="en-GB" sz="3600"/>
              <a:t>узорка</a:t>
            </a:r>
            <a:endParaRPr lang="sr-Latn-CS" sz="3600"/>
          </a:p>
        </p:txBody>
      </p:sp>
      <p:sp>
        <p:nvSpPr>
          <p:cNvPr id="973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Latn-CS" sz="2800"/>
              <a:t>У све четири расподеле средине су близу 0, средине родитељске расподеле</a:t>
            </a:r>
            <a:endParaRPr lang="sr-Cyrl-CS" sz="2800"/>
          </a:p>
          <a:p>
            <a:pPr>
              <a:lnSpc>
                <a:spcPct val="90000"/>
              </a:lnSpc>
            </a:pPr>
            <a:r>
              <a:rPr lang="sr-Cyrl-CS" sz="2800"/>
              <a:t>С</a:t>
            </a:r>
            <a:r>
              <a:rPr lang="sr-Latn-CS" sz="2800"/>
              <a:t>тандардна одступања </a:t>
            </a:r>
            <a:r>
              <a:rPr lang="sr-Cyrl-CS" sz="2800"/>
              <a:t>су</a:t>
            </a:r>
            <a:r>
              <a:rPr lang="sr-Latn-CS" sz="2800"/>
              <a:t> </a:t>
            </a:r>
            <a:r>
              <a:rPr lang="sr-Cyrl-CS" sz="2800"/>
              <a:t>апроксимативно</a:t>
            </a:r>
          </a:p>
          <a:p>
            <a:pPr lvl="1">
              <a:lnSpc>
                <a:spcPct val="90000"/>
              </a:lnSpc>
            </a:pPr>
            <a:r>
              <a:rPr lang="sr-Latn-CS" sz="2400"/>
              <a:t>1 (родитељска расподела)</a:t>
            </a:r>
            <a:endParaRPr lang="sr-Cyrl-CS" sz="2400"/>
          </a:p>
          <a:p>
            <a:pPr lvl="1">
              <a:lnSpc>
                <a:spcPct val="90000"/>
              </a:lnSpc>
            </a:pPr>
            <a:r>
              <a:rPr lang="sr-Latn-CS" sz="2400"/>
              <a:t>1/2 (средина од 4)</a:t>
            </a:r>
            <a:endParaRPr lang="sr-Cyrl-CS" sz="2400"/>
          </a:p>
          <a:p>
            <a:pPr lvl="1">
              <a:lnSpc>
                <a:spcPct val="90000"/>
              </a:lnSpc>
            </a:pPr>
            <a:r>
              <a:rPr lang="sr-Latn-CS" sz="2400"/>
              <a:t>1/3</a:t>
            </a:r>
            <a:r>
              <a:rPr lang="sr-Cyrl-CS" sz="2400"/>
              <a:t> </a:t>
            </a:r>
            <a:r>
              <a:rPr lang="sr-Latn-CS" sz="2400"/>
              <a:t>(средина од 9) и </a:t>
            </a:r>
            <a:endParaRPr lang="sr-Cyrl-CS" sz="2400"/>
          </a:p>
          <a:p>
            <a:pPr lvl="1">
              <a:lnSpc>
                <a:spcPct val="90000"/>
              </a:lnSpc>
            </a:pPr>
            <a:r>
              <a:rPr lang="sr-Latn-CS" sz="2400"/>
              <a:t>1/4 </a:t>
            </a:r>
            <a:r>
              <a:rPr lang="sr-Cyrl-CS" sz="2400"/>
              <a:t>(</a:t>
            </a:r>
            <a:r>
              <a:rPr lang="sr-Latn-CS" sz="2400"/>
              <a:t>средина </a:t>
            </a:r>
            <a:r>
              <a:rPr lang="sr-Cyrl-CS" sz="2400"/>
              <a:t>од </a:t>
            </a:r>
            <a:r>
              <a:rPr lang="sr-Latn-CS" sz="2400"/>
              <a:t>16)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sr-Cyrl-CS" sz="2800"/>
              <a:t>Р</a:t>
            </a:r>
            <a:r>
              <a:rPr lang="sr-Latn-CS" sz="2800"/>
              <a:t>асподел</a:t>
            </a:r>
            <a:r>
              <a:rPr lang="sr-Cyrl-CS" sz="2800"/>
              <a:t>а </a:t>
            </a:r>
            <a:r>
              <a:rPr lang="sr-Latn-CS" sz="2800"/>
              <a:t>средине </a:t>
            </a:r>
            <a:r>
              <a:rPr lang="sr-Cyrl-CS" sz="2800"/>
              <a:t>узорка </a:t>
            </a:r>
            <a:r>
              <a:rPr lang="sr-Latn-CS" sz="2800"/>
              <a:t>има стандардно одступање</a:t>
            </a:r>
            <a:r>
              <a:rPr lang="sr-Cyrl-CS" sz="2800"/>
              <a:t>          </a:t>
            </a:r>
            <a:r>
              <a:rPr lang="sr-Latn-CS" sz="2800"/>
              <a:t>или </a:t>
            </a:r>
            <a:endParaRPr lang="sr-Cyrl-CS" sz="2800"/>
          </a:p>
          <a:p>
            <a:pPr lvl="1">
              <a:lnSpc>
                <a:spcPct val="90000"/>
              </a:lnSpc>
            </a:pPr>
            <a:r>
              <a:rPr lang="sr-Latn-CS" sz="2400"/>
              <a:t>где је </a:t>
            </a:r>
            <a:r>
              <a:rPr lang="sr-Latn-CS" sz="2400">
                <a:sym typeface="Symbol" pitchFamily="18" charset="2"/>
              </a:rPr>
              <a:t></a:t>
            </a:r>
            <a:r>
              <a:rPr lang="sr-Cyrl-CS" sz="2400"/>
              <a:t> </a:t>
            </a:r>
            <a:r>
              <a:rPr lang="sr-Latn-CS" sz="2400"/>
              <a:t>стандардно одступање родитељске расподеле</a:t>
            </a:r>
            <a:r>
              <a:rPr lang="sr-Cyrl-CS" sz="2400"/>
              <a:t>,</a:t>
            </a:r>
            <a:r>
              <a:rPr lang="sr-Latn-CS" sz="2400"/>
              <a:t> а </a:t>
            </a:r>
            <a:r>
              <a:rPr lang="sr-Latn-CS" sz="2400" i="1"/>
              <a:t>n </a:t>
            </a:r>
            <a:r>
              <a:rPr lang="sr-Latn-CS" sz="2400"/>
              <a:t>је величина узорка</a:t>
            </a:r>
          </a:p>
        </p:txBody>
      </p:sp>
      <p:sp>
        <p:nvSpPr>
          <p:cNvPr id="9738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73829" name="Object 5"/>
          <p:cNvGraphicFramePr>
            <a:graphicFrameLocks noChangeAspect="1"/>
          </p:cNvGraphicFramePr>
          <p:nvPr/>
        </p:nvGraphicFramePr>
        <p:xfrm>
          <a:off x="2782888" y="4840288"/>
          <a:ext cx="849312" cy="446087"/>
        </p:xfrm>
        <a:graphic>
          <a:graphicData uri="http://schemas.openxmlformats.org/presentationml/2006/ole">
            <p:oleObj spid="_x0000_s973829" name="Equation" r:id="rId4" imgW="380835" imgH="203112" progId="">
              <p:embed/>
            </p:oleObj>
          </a:graphicData>
        </a:graphic>
      </p:graphicFrame>
      <p:sp>
        <p:nvSpPr>
          <p:cNvPr id="9738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73831" name="Object 7"/>
          <p:cNvGraphicFramePr>
            <a:graphicFrameLocks noChangeAspect="1"/>
          </p:cNvGraphicFramePr>
          <p:nvPr/>
        </p:nvGraphicFramePr>
        <p:xfrm>
          <a:off x="4376738" y="4851400"/>
          <a:ext cx="950912" cy="495300"/>
        </p:xfrm>
        <a:graphic>
          <a:graphicData uri="http://schemas.openxmlformats.org/presentationml/2006/ole">
            <p:oleObj spid="_x0000_s973831" name="Equation" r:id="rId5" imgW="457200" imgH="241300" progId="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T slajd predavanja">
  <a:themeElements>
    <a:clrScheme name="FIT slajd predavanj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IT slajd predavanj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T slajd predavanj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FIT slajd predavanja</Template>
  <TotalTime>591</TotalTime>
  <Words>2492</Words>
  <Application>Microsoft Office PowerPoint</Application>
  <PresentationFormat>On-screen Show (4:3)</PresentationFormat>
  <Paragraphs>381</Paragraphs>
  <Slides>45</Slides>
  <Notes>45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45</vt:i4>
      </vt:variant>
    </vt:vector>
  </HeadingPairs>
  <TitlesOfParts>
    <vt:vector size="48" baseType="lpstr">
      <vt:lpstr>FIT slajd predavanja</vt:lpstr>
      <vt:lpstr>Document</vt:lpstr>
      <vt:lpstr>Equation</vt:lpstr>
      <vt:lpstr>      ПРЕДВИЂАЊЕ</vt:lpstr>
      <vt:lpstr>Расподеле узорака (Sampling distributions) </vt:lpstr>
      <vt:lpstr>Расподела популације </vt:lpstr>
      <vt:lpstr>Случајни узорци коришћени у експерименту узорка </vt:lpstr>
      <vt:lpstr>Расподела популације</vt:lpstr>
      <vt:lpstr>Стандардна грешка средине узорка </vt:lpstr>
      <vt:lpstr>Расподела популације и средине узорка</vt:lpstr>
      <vt:lpstr>Узорци средина из Стандардне Нормалне променљиве </vt:lpstr>
      <vt:lpstr>Стандардна грешка средине узорка</vt:lpstr>
      <vt:lpstr>Расподела средине узорка 4 посматрања из Стандардне Нормалне расподеле </vt:lpstr>
      <vt:lpstr>Стандардна грешка средине узорка</vt:lpstr>
      <vt:lpstr>Стандардна грешка средине узорка</vt:lpstr>
      <vt:lpstr>Стандардна грешка средине узорка</vt:lpstr>
      <vt:lpstr>Стандардна грешка средине узорка</vt:lpstr>
      <vt:lpstr>Стандардна грешка средине узорка</vt:lpstr>
      <vt:lpstr>Стандардна грешка средине узорка</vt:lpstr>
      <vt:lpstr>Интервали поверења (Confidence intervals)</vt:lpstr>
      <vt:lpstr>Интервали поверења</vt:lpstr>
      <vt:lpstr>Процентне тачке Нормалне расподеле </vt:lpstr>
      <vt:lpstr>Интервали поверења</vt:lpstr>
      <vt:lpstr>Интервали поверења</vt:lpstr>
      <vt:lpstr>Средина и 95% интервал поверења за 20 случајних узорака 100 посматрања из Стандардизоване Нормалне расподеле </vt:lpstr>
      <vt:lpstr>Процентне тачке Нормалне расподеле </vt:lpstr>
      <vt:lpstr>Интервали поверења</vt:lpstr>
      <vt:lpstr>Стандардна грешка и интервал поверења за пропорцију </vt:lpstr>
      <vt:lpstr>Стандардна грешка и интервал поверења за пропорцију</vt:lpstr>
      <vt:lpstr>Стандардна грешка и интервал поверења за пропорцију</vt:lpstr>
      <vt:lpstr>Стандардна грешка и интервал поверења за пропорцију</vt:lpstr>
      <vt:lpstr>Разлика између две средине </vt:lpstr>
      <vt:lpstr>Разлика између две средине</vt:lpstr>
      <vt:lpstr>Разлика између две средине</vt:lpstr>
      <vt:lpstr>Студија респираторних симптома код школске деце </vt:lpstr>
      <vt:lpstr>Разлика између две средине</vt:lpstr>
      <vt:lpstr>Разлика између две средине</vt:lpstr>
      <vt:lpstr>Поређење две пропорције </vt:lpstr>
      <vt:lpstr>Kашаљ током дана или ноћи код деце која имају 14 година и бронхитис пре 5-те године живота </vt:lpstr>
      <vt:lpstr>Поређење две пропорције</vt:lpstr>
      <vt:lpstr>Поређење две пропорције</vt:lpstr>
      <vt:lpstr>Поређење две пропорције</vt:lpstr>
      <vt:lpstr>Поређење две пропорције</vt:lpstr>
      <vt:lpstr>Поређење две пропорције</vt:lpstr>
      <vt:lpstr>Поређење две пропорције</vt:lpstr>
      <vt:lpstr>Поређење две пропорције</vt:lpstr>
      <vt:lpstr>Поређење две пропорције</vt:lpstr>
      <vt:lpstr>Поређење две пропорције</vt:lpstr>
    </vt:vector>
  </TitlesOfParts>
  <Company>MFK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NAZIV PREDAVANJA</dc:title>
  <dc:creator>ds</dc:creator>
  <cp:lastModifiedBy>Nebojsa Zdravkovic</cp:lastModifiedBy>
  <cp:revision>214</cp:revision>
  <dcterms:created xsi:type="dcterms:W3CDTF">2006-09-26T20:52:51Z</dcterms:created>
  <dcterms:modified xsi:type="dcterms:W3CDTF">2019-09-13T15:39:43Z</dcterms:modified>
</cp:coreProperties>
</file>